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86" r:id="rId2"/>
    <p:sldId id="291" r:id="rId3"/>
    <p:sldId id="269" r:id="rId4"/>
    <p:sldId id="268" r:id="rId5"/>
    <p:sldId id="262" r:id="rId6"/>
    <p:sldId id="257" r:id="rId7"/>
    <p:sldId id="259" r:id="rId8"/>
    <p:sldId id="264" r:id="rId9"/>
    <p:sldId id="270" r:id="rId10"/>
    <p:sldId id="271" r:id="rId11"/>
    <p:sldId id="272" r:id="rId12"/>
    <p:sldId id="369" r:id="rId13"/>
    <p:sldId id="302" r:id="rId14"/>
    <p:sldId id="331" r:id="rId15"/>
    <p:sldId id="273" r:id="rId16"/>
    <p:sldId id="332" r:id="rId17"/>
    <p:sldId id="377" r:id="rId18"/>
    <p:sldId id="370" r:id="rId19"/>
    <p:sldId id="333" r:id="rId20"/>
    <p:sldId id="306" r:id="rId21"/>
    <p:sldId id="301" r:id="rId22"/>
    <p:sldId id="381" r:id="rId23"/>
    <p:sldId id="334" r:id="rId24"/>
    <p:sldId id="303" r:id="rId25"/>
    <p:sldId id="277" r:id="rId26"/>
    <p:sldId id="305" r:id="rId27"/>
    <p:sldId id="278" r:id="rId28"/>
    <p:sldId id="380" r:id="rId29"/>
    <p:sldId id="379" r:id="rId30"/>
    <p:sldId id="279" r:id="rId31"/>
    <p:sldId id="371" r:id="rId32"/>
    <p:sldId id="337" r:id="rId33"/>
    <p:sldId id="338" r:id="rId34"/>
    <p:sldId id="339" r:id="rId35"/>
    <p:sldId id="341" r:id="rId36"/>
    <p:sldId id="342" r:id="rId37"/>
    <p:sldId id="343" r:id="rId38"/>
    <p:sldId id="344" r:id="rId39"/>
    <p:sldId id="346" r:id="rId40"/>
    <p:sldId id="349" r:id="rId41"/>
    <p:sldId id="350" r:id="rId42"/>
    <p:sldId id="351" r:id="rId43"/>
    <p:sldId id="352" r:id="rId44"/>
    <p:sldId id="354" r:id="rId45"/>
    <p:sldId id="355" r:id="rId46"/>
    <p:sldId id="359" r:id="rId47"/>
    <p:sldId id="362" r:id="rId48"/>
    <p:sldId id="363" r:id="rId49"/>
    <p:sldId id="372" r:id="rId50"/>
    <p:sldId id="307" r:id="rId51"/>
    <p:sldId id="321" r:id="rId52"/>
    <p:sldId id="322" r:id="rId53"/>
    <p:sldId id="323" r:id="rId54"/>
    <p:sldId id="324" r:id="rId55"/>
    <p:sldId id="325" r:id="rId56"/>
    <p:sldId id="326" r:id="rId57"/>
    <p:sldId id="330" r:id="rId58"/>
    <p:sldId id="366" r:id="rId59"/>
    <p:sldId id="296" r:id="rId60"/>
    <p:sldId id="336" r:id="rId61"/>
    <p:sldId id="297" r:id="rId62"/>
    <p:sldId id="298" r:id="rId63"/>
    <p:sldId id="282" r:id="rId64"/>
    <p:sldId id="327" r:id="rId65"/>
    <p:sldId id="283" r:id="rId66"/>
    <p:sldId id="284" r:id="rId67"/>
    <p:sldId id="287" r:id="rId68"/>
    <p:sldId id="288" r:id="rId69"/>
    <p:sldId id="289" r:id="rId70"/>
    <p:sldId id="290" r:id="rId71"/>
    <p:sldId id="266" r:id="rId72"/>
    <p:sldId id="267" r:id="rId73"/>
    <p:sldId id="265" r:id="rId74"/>
    <p:sldId id="263" r:id="rId75"/>
    <p:sldId id="261" r:id="rId7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4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Tabelle1!#REF!</c:f>
              <c:strCache>
                <c:ptCount val="1"/>
                <c:pt idx="0">
                  <c:v>#REF!</c:v>
                </c:pt>
              </c:strCache>
            </c:strRef>
          </c:tx>
          <c:dLbls>
            <c:dLbl>
              <c:idx val="8"/>
              <c:layout>
                <c:manualLayout>
                  <c:x val="-1.1565199495138106E-2"/>
                  <c:y val="2.899221243301739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5054247160151582E-2"/>
                  <c:y val="-4.107230094677456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andere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u. </a:t>
                    </a:r>
                    <a:r>
                      <a:rPr lang="en-US" dirty="0" err="1"/>
                      <a:t>unspez</a:t>
                    </a:r>
                    <a:r>
                      <a:rPr lang="en-US" dirty="0" smtClean="0"/>
                      <a:t>.;    </a:t>
                    </a:r>
                    <a:r>
                      <a:rPr lang="en-US" dirty="0"/>
                      <a:t>0,20%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de-DE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Tabelle1!$A$2:$A$13</c:f>
              <c:strCache>
                <c:ptCount val="12"/>
                <c:pt idx="0">
                  <c:v>ZNS-Tumoren</c:v>
                </c:pt>
                <c:pt idx="1">
                  <c:v>Periphere Nervenzelltumoren</c:v>
                </c:pt>
                <c:pt idx="2">
                  <c:v>Retinoblastom</c:v>
                </c:pt>
                <c:pt idx="3">
                  <c:v>Nierentumoren</c:v>
                </c:pt>
                <c:pt idx="4">
                  <c:v>Lebertumoren</c:v>
                </c:pt>
                <c:pt idx="5">
                  <c:v>Knochentumoren</c:v>
                </c:pt>
                <c:pt idx="6">
                  <c:v>Weichteilsarkome</c:v>
                </c:pt>
                <c:pt idx="7">
                  <c:v>Keimzelltumoren</c:v>
                </c:pt>
                <c:pt idx="8">
                  <c:v>Karzinome</c:v>
                </c:pt>
                <c:pt idx="9">
                  <c:v>andere u. unspez.</c:v>
                </c:pt>
                <c:pt idx="10">
                  <c:v>Leukämien</c:v>
                </c:pt>
                <c:pt idx="11">
                  <c:v>Lymphome</c:v>
                </c:pt>
              </c:strCache>
            </c:strRef>
          </c:cat>
          <c:val>
            <c:numRef>
              <c:f>Tabelle1!$B$2:$B$13</c:f>
              <c:numCache>
                <c:formatCode>0.00%</c:formatCode>
                <c:ptCount val="12"/>
                <c:pt idx="0">
                  <c:v>0.23800000000000004</c:v>
                </c:pt>
                <c:pt idx="1">
                  <c:v>5.6000000000000022E-2</c:v>
                </c:pt>
                <c:pt idx="2">
                  <c:v>1.9000000000000024E-2</c:v>
                </c:pt>
                <c:pt idx="3">
                  <c:v>4.7000000000000076E-2</c:v>
                </c:pt>
                <c:pt idx="4">
                  <c:v>1.2999999999999998E-2</c:v>
                </c:pt>
                <c:pt idx="5">
                  <c:v>5.2000000000000081E-2</c:v>
                </c:pt>
                <c:pt idx="6">
                  <c:v>5.8000000000000079E-2</c:v>
                </c:pt>
                <c:pt idx="7">
                  <c:v>4.0000000000000063E-2</c:v>
                </c:pt>
                <c:pt idx="8">
                  <c:v>2.9000000000000033E-2</c:v>
                </c:pt>
                <c:pt idx="9">
                  <c:v>2.0000000000000031E-3</c:v>
                </c:pt>
                <c:pt idx="10">
                  <c:v>0.30300000000000032</c:v>
                </c:pt>
                <c:pt idx="11">
                  <c:v>0.14300000000000004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Relative Häufigkeiten 2009 - 2016, 0 - 17 Jahre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Tabelle1!$A$2:$A$13</c:f>
              <c:strCache>
                <c:ptCount val="12"/>
                <c:pt idx="0">
                  <c:v>ZNS-Tumoren</c:v>
                </c:pt>
                <c:pt idx="1">
                  <c:v>Periphere Nervenzelltumoren</c:v>
                </c:pt>
                <c:pt idx="2">
                  <c:v>Retinoblastom</c:v>
                </c:pt>
                <c:pt idx="3">
                  <c:v>Nierentumoren</c:v>
                </c:pt>
                <c:pt idx="4">
                  <c:v>Lebertumoren</c:v>
                </c:pt>
                <c:pt idx="5">
                  <c:v>Knochentumoren</c:v>
                </c:pt>
                <c:pt idx="6">
                  <c:v>Weichteilsarkome</c:v>
                </c:pt>
                <c:pt idx="7">
                  <c:v>Keimzelltumoren</c:v>
                </c:pt>
                <c:pt idx="8">
                  <c:v>Karzinome</c:v>
                </c:pt>
                <c:pt idx="9">
                  <c:v>andere u. unspez.</c:v>
                </c:pt>
                <c:pt idx="10">
                  <c:v>Leukämien</c:v>
                </c:pt>
                <c:pt idx="11">
                  <c:v>Lymphome</c:v>
                </c:pt>
              </c:strCache>
            </c:strRef>
          </c:cat>
          <c:val>
            <c:numRef>
              <c:f>Tabelle1!$B$2:$B$13</c:f>
              <c:numCache>
                <c:formatCode>0.00%</c:formatCode>
                <c:ptCount val="12"/>
                <c:pt idx="0">
                  <c:v>0.27</c:v>
                </c:pt>
                <c:pt idx="1">
                  <c:v>6.0000000000000071E-3</c:v>
                </c:pt>
                <c:pt idx="2">
                  <c:v>0</c:v>
                </c:pt>
                <c:pt idx="3">
                  <c:v>1.0999999999999998E-2</c:v>
                </c:pt>
                <c:pt idx="4">
                  <c:v>4.0000000000000062E-3</c:v>
                </c:pt>
                <c:pt idx="5">
                  <c:v>0.1</c:v>
                </c:pt>
                <c:pt idx="6">
                  <c:v>6.2000000000000034E-2</c:v>
                </c:pt>
                <c:pt idx="7">
                  <c:v>5.3000000000000012E-2</c:v>
                </c:pt>
                <c:pt idx="8">
                  <c:v>6.0000000000000032E-2</c:v>
                </c:pt>
                <c:pt idx="9">
                  <c:v>1.0000000000000015E-3</c:v>
                </c:pt>
                <c:pt idx="10">
                  <c:v>0.22900000000000001</c:v>
                </c:pt>
                <c:pt idx="11">
                  <c:v>0.20500000000000004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5-9 Jahre</c:v>
                </c:pt>
              </c:strCache>
            </c:strRef>
          </c:tx>
          <c:explosion val="2"/>
          <c:cat>
            <c:strRef>
              <c:f>Tabelle1!$A$2:$A$13</c:f>
              <c:strCache>
                <c:ptCount val="12"/>
                <c:pt idx="0">
                  <c:v>ZNS-Tumoren</c:v>
                </c:pt>
                <c:pt idx="1">
                  <c:v>Periphere Nervenzelltumoren</c:v>
                </c:pt>
                <c:pt idx="2">
                  <c:v>Retinoblastom</c:v>
                </c:pt>
                <c:pt idx="3">
                  <c:v>Nierentumoren</c:v>
                </c:pt>
                <c:pt idx="4">
                  <c:v>Lebertumoren</c:v>
                </c:pt>
                <c:pt idx="5">
                  <c:v>Knochentumoren</c:v>
                </c:pt>
                <c:pt idx="6">
                  <c:v>Weichteilsarkome</c:v>
                </c:pt>
                <c:pt idx="7">
                  <c:v>Keimzelltumoren</c:v>
                </c:pt>
                <c:pt idx="8">
                  <c:v>Karzinome</c:v>
                </c:pt>
                <c:pt idx="9">
                  <c:v>andere u. unspez.</c:v>
                </c:pt>
                <c:pt idx="10">
                  <c:v>Leukämien</c:v>
                </c:pt>
                <c:pt idx="11">
                  <c:v>Lymphome</c:v>
                </c:pt>
              </c:strCache>
            </c:strRef>
          </c:cat>
          <c:val>
            <c:numRef>
              <c:f>Tabelle1!$B$2:$B$13</c:f>
              <c:numCache>
                <c:formatCode>0.00%</c:formatCode>
                <c:ptCount val="12"/>
                <c:pt idx="0">
                  <c:v>0.31400000000000045</c:v>
                </c:pt>
                <c:pt idx="1">
                  <c:v>1.9000000000000027E-2</c:v>
                </c:pt>
                <c:pt idx="2">
                  <c:v>2.0000000000000035E-3</c:v>
                </c:pt>
                <c:pt idx="3">
                  <c:v>4.3999999999999997E-2</c:v>
                </c:pt>
                <c:pt idx="4">
                  <c:v>5.000000000000007E-3</c:v>
                </c:pt>
                <c:pt idx="5">
                  <c:v>4.1000000000000002E-2</c:v>
                </c:pt>
                <c:pt idx="6">
                  <c:v>2.8000000000000001E-2</c:v>
                </c:pt>
                <c:pt idx="7">
                  <c:v>1.9000000000000027E-2</c:v>
                </c:pt>
                <c:pt idx="8">
                  <c:v>1.9000000000000027E-2</c:v>
                </c:pt>
                <c:pt idx="9">
                  <c:v>1.0000000000000018E-3</c:v>
                </c:pt>
                <c:pt idx="10">
                  <c:v>0.35300000000000031</c:v>
                </c:pt>
                <c:pt idx="11">
                  <c:v>0.126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Relative Häufigkeiten 2009 - 2016, 0 - 17 Jahre</c:v>
                </c:pt>
              </c:strCache>
            </c:strRef>
          </c:tx>
          <c:cat>
            <c:strRef>
              <c:f>Tabelle1!$A$2:$A$13</c:f>
              <c:strCache>
                <c:ptCount val="12"/>
                <c:pt idx="0">
                  <c:v>ZNS-Tumoren</c:v>
                </c:pt>
                <c:pt idx="1">
                  <c:v>Periphere Nervenzelltumoren</c:v>
                </c:pt>
                <c:pt idx="2">
                  <c:v>Retinoblastom</c:v>
                </c:pt>
                <c:pt idx="3">
                  <c:v>Nierentumoren</c:v>
                </c:pt>
                <c:pt idx="4">
                  <c:v>Lebertumoren</c:v>
                </c:pt>
                <c:pt idx="5">
                  <c:v>Knochentumoren</c:v>
                </c:pt>
                <c:pt idx="6">
                  <c:v>Weichteilsarkome</c:v>
                </c:pt>
                <c:pt idx="7">
                  <c:v>Keimzelltumoren</c:v>
                </c:pt>
                <c:pt idx="8">
                  <c:v>Karzinome</c:v>
                </c:pt>
                <c:pt idx="9">
                  <c:v>andere u. unspez.</c:v>
                </c:pt>
                <c:pt idx="10">
                  <c:v>Leukämien</c:v>
                </c:pt>
                <c:pt idx="11">
                  <c:v>Lymphome</c:v>
                </c:pt>
              </c:strCache>
            </c:strRef>
          </c:cat>
          <c:val>
            <c:numRef>
              <c:f>Tabelle1!$B$2:$B$13</c:f>
              <c:numCache>
                <c:formatCode>0.00%</c:formatCode>
                <c:ptCount val="12"/>
                <c:pt idx="0">
                  <c:v>0.27</c:v>
                </c:pt>
                <c:pt idx="1">
                  <c:v>6.0000000000000097E-3</c:v>
                </c:pt>
                <c:pt idx="2">
                  <c:v>0</c:v>
                </c:pt>
                <c:pt idx="3">
                  <c:v>1.0999999999999998E-2</c:v>
                </c:pt>
                <c:pt idx="4">
                  <c:v>4.0000000000000088E-3</c:v>
                </c:pt>
                <c:pt idx="5">
                  <c:v>0.1</c:v>
                </c:pt>
                <c:pt idx="6">
                  <c:v>6.2000000000000034E-2</c:v>
                </c:pt>
                <c:pt idx="7">
                  <c:v>5.3000000000000012E-2</c:v>
                </c:pt>
                <c:pt idx="8">
                  <c:v>6.0000000000000032E-2</c:v>
                </c:pt>
                <c:pt idx="9">
                  <c:v>1.0000000000000024E-3</c:v>
                </c:pt>
                <c:pt idx="10">
                  <c:v>0.22900000000000001</c:v>
                </c:pt>
                <c:pt idx="11">
                  <c:v>0.20500000000000004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25046174783736"/>
          <c:y val="0.14693801076146726"/>
          <c:w val="0.46143518518518517"/>
          <c:h val="0.8390318259340608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cat>
            <c:strRef>
              <c:f>Tabelle1!$A$2:$A$13</c:f>
              <c:strCache>
                <c:ptCount val="12"/>
                <c:pt idx="0">
                  <c:v>ZNS-Tumoren</c:v>
                </c:pt>
                <c:pt idx="1">
                  <c:v>Periphere Nervenzelltumoren</c:v>
                </c:pt>
                <c:pt idx="2">
                  <c:v>Retinoblastom</c:v>
                </c:pt>
                <c:pt idx="3">
                  <c:v>Nierentumoren</c:v>
                </c:pt>
                <c:pt idx="4">
                  <c:v>Lebertumoren</c:v>
                </c:pt>
                <c:pt idx="5">
                  <c:v>Knochentumoren</c:v>
                </c:pt>
                <c:pt idx="6">
                  <c:v>Weichteilsarkome</c:v>
                </c:pt>
                <c:pt idx="7">
                  <c:v>Keimzelltumoren</c:v>
                </c:pt>
                <c:pt idx="8">
                  <c:v>Karzinome</c:v>
                </c:pt>
                <c:pt idx="9">
                  <c:v>andere u. unspez.</c:v>
                </c:pt>
                <c:pt idx="10">
                  <c:v>Leukämien</c:v>
                </c:pt>
                <c:pt idx="11">
                  <c:v>Lymphome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15.6</c:v>
                </c:pt>
                <c:pt idx="1">
                  <c:v>29.2</c:v>
                </c:pt>
                <c:pt idx="2">
                  <c:v>9.7000000000000011</c:v>
                </c:pt>
                <c:pt idx="3">
                  <c:v>8.2000000000000011</c:v>
                </c:pt>
                <c:pt idx="4">
                  <c:v>4.3</c:v>
                </c:pt>
                <c:pt idx="5">
                  <c:v>0.30000000000000032</c:v>
                </c:pt>
                <c:pt idx="6">
                  <c:v>7</c:v>
                </c:pt>
                <c:pt idx="7">
                  <c:v>8.8000000000000007</c:v>
                </c:pt>
                <c:pt idx="8">
                  <c:v>0.30000000000000032</c:v>
                </c:pt>
                <c:pt idx="9">
                  <c:v>0.30000000000000032</c:v>
                </c:pt>
                <c:pt idx="10">
                  <c:v>15.7</c:v>
                </c:pt>
                <c:pt idx="11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1-4 Jahre</c:v>
                </c:pt>
              </c:strCache>
            </c:strRef>
          </c:tx>
          <c:dLbls>
            <c:delete val="1"/>
          </c:dLbls>
          <c:cat>
            <c:strRef>
              <c:f>Tabelle1!$A$2:$A$14</c:f>
              <c:strCache>
                <c:ptCount val="12"/>
                <c:pt idx="0">
                  <c:v>ZNS-Tumoren</c:v>
                </c:pt>
                <c:pt idx="1">
                  <c:v>Periphere Nervenzelltumoren</c:v>
                </c:pt>
                <c:pt idx="2">
                  <c:v>Retinoblastom</c:v>
                </c:pt>
                <c:pt idx="3">
                  <c:v>Nierentumoren</c:v>
                </c:pt>
                <c:pt idx="4">
                  <c:v>Lebertumoren</c:v>
                </c:pt>
                <c:pt idx="5">
                  <c:v>Knochentumoren</c:v>
                </c:pt>
                <c:pt idx="6">
                  <c:v>Weichteilsarkome</c:v>
                </c:pt>
                <c:pt idx="7">
                  <c:v>Keimzelltumoren</c:v>
                </c:pt>
                <c:pt idx="8">
                  <c:v>Karzinome</c:v>
                </c:pt>
                <c:pt idx="9">
                  <c:v>andere u. unspez.</c:v>
                </c:pt>
                <c:pt idx="10">
                  <c:v>Leukämien</c:v>
                </c:pt>
                <c:pt idx="11">
                  <c:v>Lymphome</c:v>
                </c:pt>
              </c:strCache>
            </c:strRef>
          </c:cat>
          <c:val>
            <c:numRef>
              <c:f>Tabelle1!$B$2:$B$14</c:f>
              <c:numCache>
                <c:formatCode>0.00%</c:formatCode>
                <c:ptCount val="13"/>
                <c:pt idx="0">
                  <c:v>0.21900000000000022</c:v>
                </c:pt>
                <c:pt idx="1">
                  <c:v>8.7000000000000022E-2</c:v>
                </c:pt>
                <c:pt idx="2">
                  <c:v>3.4000000000000002E-2</c:v>
                </c:pt>
                <c:pt idx="3">
                  <c:v>9.2000000000000026E-2</c:v>
                </c:pt>
                <c:pt idx="4">
                  <c:v>2.3E-2</c:v>
                </c:pt>
                <c:pt idx="5">
                  <c:v>9.0000000000000028E-3</c:v>
                </c:pt>
                <c:pt idx="6">
                  <c:v>4.9000000000000064E-2</c:v>
                </c:pt>
                <c:pt idx="7">
                  <c:v>1.4999999999999998E-2</c:v>
                </c:pt>
                <c:pt idx="8">
                  <c:v>5.0000000000000062E-3</c:v>
                </c:pt>
                <c:pt idx="9">
                  <c:v>4.0000000000000062E-3</c:v>
                </c:pt>
                <c:pt idx="10">
                  <c:v>0.42500000000000032</c:v>
                </c:pt>
                <c:pt idx="11">
                  <c:v>4.0000000000000022E-2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2504617478373"/>
          <c:y val="0.14693801076146712"/>
          <c:w val="0.46143518518518517"/>
          <c:h val="0.8390318259340608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cat>
            <c:strRef>
              <c:f>Tabelle1!$A$2:$A$13</c:f>
              <c:strCache>
                <c:ptCount val="12"/>
                <c:pt idx="0">
                  <c:v>ZNS-Tumoren</c:v>
                </c:pt>
                <c:pt idx="1">
                  <c:v>Periphere Nervenzelltumoren</c:v>
                </c:pt>
                <c:pt idx="2">
                  <c:v>Retinoblastom</c:v>
                </c:pt>
                <c:pt idx="3">
                  <c:v>Nierentumoren</c:v>
                </c:pt>
                <c:pt idx="4">
                  <c:v>Lebertumoren</c:v>
                </c:pt>
                <c:pt idx="5">
                  <c:v>Knochentumoren</c:v>
                </c:pt>
                <c:pt idx="6">
                  <c:v>Weichteilsarkome</c:v>
                </c:pt>
                <c:pt idx="7">
                  <c:v>Keimzelltumoren</c:v>
                </c:pt>
                <c:pt idx="8">
                  <c:v>Karzinome</c:v>
                </c:pt>
                <c:pt idx="9">
                  <c:v>andere u. unspez.</c:v>
                </c:pt>
                <c:pt idx="10">
                  <c:v>Leukämien</c:v>
                </c:pt>
                <c:pt idx="11">
                  <c:v>Lymphome</c:v>
                </c:pt>
              </c:strCache>
            </c:strRef>
          </c:cat>
          <c:val>
            <c:numRef>
              <c:f>Tabelle1!$B$2:$B$13</c:f>
              <c:numCache>
                <c:formatCode>General</c:formatCode>
                <c:ptCount val="12"/>
                <c:pt idx="0">
                  <c:v>15.6</c:v>
                </c:pt>
                <c:pt idx="1">
                  <c:v>29.2</c:v>
                </c:pt>
                <c:pt idx="2">
                  <c:v>9.7000000000000011</c:v>
                </c:pt>
                <c:pt idx="3">
                  <c:v>8.2000000000000011</c:v>
                </c:pt>
                <c:pt idx="4">
                  <c:v>4.3</c:v>
                </c:pt>
                <c:pt idx="5">
                  <c:v>0.30000000000000032</c:v>
                </c:pt>
                <c:pt idx="6">
                  <c:v>7</c:v>
                </c:pt>
                <c:pt idx="7">
                  <c:v>8.8000000000000007</c:v>
                </c:pt>
                <c:pt idx="8">
                  <c:v>0.30000000000000032</c:v>
                </c:pt>
                <c:pt idx="9">
                  <c:v>0.30000000000000032</c:v>
                </c:pt>
                <c:pt idx="10">
                  <c:v>15.7</c:v>
                </c:pt>
                <c:pt idx="11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Tabelle1!$B$2</c:f>
              <c:strCache>
                <c:ptCount val="1"/>
                <c:pt idx="0">
                  <c:v>23,80%</c:v>
                </c:pt>
              </c:strCache>
            </c:strRef>
          </c:tx>
          <c:dLbls>
            <c:delete val="1"/>
          </c:dLbls>
          <c:cat>
            <c:strRef>
              <c:f>Tabelle1!$A$3:$A$13</c:f>
              <c:strCache>
                <c:ptCount val="11"/>
                <c:pt idx="0">
                  <c:v>Periphere Nervenzelltumoren</c:v>
                </c:pt>
                <c:pt idx="1">
                  <c:v>Retinoblastom</c:v>
                </c:pt>
                <c:pt idx="2">
                  <c:v>Nierentumoren</c:v>
                </c:pt>
                <c:pt idx="3">
                  <c:v>Lebertumoren</c:v>
                </c:pt>
                <c:pt idx="4">
                  <c:v>Knochentumoren</c:v>
                </c:pt>
                <c:pt idx="5">
                  <c:v>Weichteilsarkome</c:v>
                </c:pt>
                <c:pt idx="6">
                  <c:v>Keimzelltumoren</c:v>
                </c:pt>
                <c:pt idx="7">
                  <c:v>Karzinome</c:v>
                </c:pt>
                <c:pt idx="8">
                  <c:v>andere u. unspez.</c:v>
                </c:pt>
                <c:pt idx="9">
                  <c:v>Leukämien</c:v>
                </c:pt>
                <c:pt idx="10">
                  <c:v>Lymphome</c:v>
                </c:pt>
              </c:strCache>
            </c:strRef>
          </c:cat>
          <c:val>
            <c:numRef>
              <c:f>Tabelle1!$B$3:$B$13</c:f>
              <c:numCache>
                <c:formatCode>0.00%</c:formatCode>
                <c:ptCount val="11"/>
                <c:pt idx="0">
                  <c:v>5.6000000000000001E-2</c:v>
                </c:pt>
                <c:pt idx="1">
                  <c:v>1.9000000000000024E-2</c:v>
                </c:pt>
                <c:pt idx="2">
                  <c:v>4.7000000000000014E-2</c:v>
                </c:pt>
                <c:pt idx="3">
                  <c:v>1.2999999999999998E-2</c:v>
                </c:pt>
                <c:pt idx="4">
                  <c:v>5.1999999999999998E-2</c:v>
                </c:pt>
                <c:pt idx="5">
                  <c:v>5.8000000000000003E-2</c:v>
                </c:pt>
                <c:pt idx="6">
                  <c:v>4.0000000000000022E-2</c:v>
                </c:pt>
                <c:pt idx="7">
                  <c:v>2.9000000000000001E-2</c:v>
                </c:pt>
                <c:pt idx="8">
                  <c:v>2.0000000000000031E-3</c:v>
                </c:pt>
                <c:pt idx="9">
                  <c:v>0.30300000000000032</c:v>
                </c:pt>
                <c:pt idx="10">
                  <c:v>0.14300000000000004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4865801003214306"/>
          <c:y val="9.5734523809523867E-2"/>
          <c:w val="0.54116681668779065"/>
          <c:h val="0.80853055555555553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1-4 Jahre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Tabelle1!$A$2:$A$14</c:f>
              <c:strCache>
                <c:ptCount val="12"/>
                <c:pt idx="0">
                  <c:v>ZNS-Tumoren</c:v>
                </c:pt>
                <c:pt idx="1">
                  <c:v>Periphere Nervenzelltumoren</c:v>
                </c:pt>
                <c:pt idx="2">
                  <c:v>Retinoblastom</c:v>
                </c:pt>
                <c:pt idx="3">
                  <c:v>Nierentumoren</c:v>
                </c:pt>
                <c:pt idx="4">
                  <c:v>Lebertumoren</c:v>
                </c:pt>
                <c:pt idx="5">
                  <c:v>Knochentumoren</c:v>
                </c:pt>
                <c:pt idx="6">
                  <c:v>Weichteilsarkome</c:v>
                </c:pt>
                <c:pt idx="7">
                  <c:v>Keimzelltumoren</c:v>
                </c:pt>
                <c:pt idx="8">
                  <c:v>Karzinome</c:v>
                </c:pt>
                <c:pt idx="9">
                  <c:v>andere u. unspez.</c:v>
                </c:pt>
                <c:pt idx="10">
                  <c:v>Leukämien</c:v>
                </c:pt>
                <c:pt idx="11">
                  <c:v>Lymphome</c:v>
                </c:pt>
              </c:strCache>
            </c:strRef>
          </c:cat>
          <c:val>
            <c:numRef>
              <c:f>Tabelle1!$B$2:$B$14</c:f>
              <c:numCache>
                <c:formatCode>0.00%</c:formatCode>
                <c:ptCount val="13"/>
                <c:pt idx="0">
                  <c:v>0.21900000000000022</c:v>
                </c:pt>
                <c:pt idx="1">
                  <c:v>8.7000000000000022E-2</c:v>
                </c:pt>
                <c:pt idx="2">
                  <c:v>3.4000000000000002E-2</c:v>
                </c:pt>
                <c:pt idx="3">
                  <c:v>9.2000000000000026E-2</c:v>
                </c:pt>
                <c:pt idx="4">
                  <c:v>2.3E-2</c:v>
                </c:pt>
                <c:pt idx="5">
                  <c:v>9.0000000000000028E-3</c:v>
                </c:pt>
                <c:pt idx="6">
                  <c:v>4.9000000000000064E-2</c:v>
                </c:pt>
                <c:pt idx="7">
                  <c:v>1.4999999999999998E-2</c:v>
                </c:pt>
                <c:pt idx="8">
                  <c:v>5.0000000000000062E-3</c:v>
                </c:pt>
                <c:pt idx="9">
                  <c:v>4.0000000000000062E-3</c:v>
                </c:pt>
                <c:pt idx="10">
                  <c:v>0.42500000000000032</c:v>
                </c:pt>
                <c:pt idx="11">
                  <c:v>4.0000000000000022E-2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249214092140844"/>
          <c:y val="0"/>
          <c:w val="0.28718265582655866"/>
          <c:h val="1"/>
        </c:manualLayout>
      </c:layout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5-9 Jahre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Tabelle1!$A$2:$A$13</c:f>
              <c:strCache>
                <c:ptCount val="12"/>
                <c:pt idx="0">
                  <c:v>ZNS-Tumoren</c:v>
                </c:pt>
                <c:pt idx="1">
                  <c:v>Periphere Nervenzelltumoren</c:v>
                </c:pt>
                <c:pt idx="2">
                  <c:v>Retinoblastom</c:v>
                </c:pt>
                <c:pt idx="3">
                  <c:v>Nierentumoren</c:v>
                </c:pt>
                <c:pt idx="4">
                  <c:v>Lebertumoren</c:v>
                </c:pt>
                <c:pt idx="5">
                  <c:v>Knochentumoren</c:v>
                </c:pt>
                <c:pt idx="6">
                  <c:v>Weichteilsarkome</c:v>
                </c:pt>
                <c:pt idx="7">
                  <c:v>Keimzelltumoren</c:v>
                </c:pt>
                <c:pt idx="8">
                  <c:v>Karzinome</c:v>
                </c:pt>
                <c:pt idx="9">
                  <c:v>andere u. unspez.</c:v>
                </c:pt>
                <c:pt idx="10">
                  <c:v>Leukämien</c:v>
                </c:pt>
                <c:pt idx="11">
                  <c:v>Lymphome</c:v>
                </c:pt>
              </c:strCache>
            </c:strRef>
          </c:cat>
          <c:val>
            <c:numRef>
              <c:f>Tabelle1!$B$2:$B$13</c:f>
              <c:numCache>
                <c:formatCode>0.00%</c:formatCode>
                <c:ptCount val="12"/>
                <c:pt idx="0">
                  <c:v>0.31400000000000039</c:v>
                </c:pt>
                <c:pt idx="1">
                  <c:v>1.9000000000000024E-2</c:v>
                </c:pt>
                <c:pt idx="2">
                  <c:v>2.0000000000000031E-3</c:v>
                </c:pt>
                <c:pt idx="3">
                  <c:v>4.3999999999999997E-2</c:v>
                </c:pt>
                <c:pt idx="4">
                  <c:v>5.0000000000000062E-3</c:v>
                </c:pt>
                <c:pt idx="5">
                  <c:v>4.1000000000000002E-2</c:v>
                </c:pt>
                <c:pt idx="6">
                  <c:v>2.8000000000000001E-2</c:v>
                </c:pt>
                <c:pt idx="7">
                  <c:v>1.9000000000000024E-2</c:v>
                </c:pt>
                <c:pt idx="8">
                  <c:v>1.9000000000000024E-2</c:v>
                </c:pt>
                <c:pt idx="9">
                  <c:v>1.0000000000000015E-3</c:v>
                </c:pt>
                <c:pt idx="10">
                  <c:v>0.35300000000000031</c:v>
                </c:pt>
                <c:pt idx="11">
                  <c:v>0.126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0.43594</cdr:x>
      <cdr:y>0.48005</cdr:y>
    </cdr:from>
    <cdr:to>
      <cdr:x>0.62826</cdr:x>
      <cdr:y>0.81872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448272" y="1296144"/>
          <a:ext cx="10801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 dirty="0" smtClean="0"/>
            <a:t>Tumoren des </a:t>
          </a:r>
          <a:br>
            <a:rPr lang="de-DE" sz="1100" dirty="0" smtClean="0"/>
          </a:br>
          <a:r>
            <a:rPr lang="de-DE" sz="1100" dirty="0" smtClean="0"/>
            <a:t>symp</a:t>
          </a:r>
          <a:r>
            <a:rPr lang="de-DE" dirty="0" smtClean="0"/>
            <a:t>athischen</a:t>
          </a:r>
          <a:r>
            <a:rPr lang="de-DE" sz="1100" dirty="0" smtClean="0"/>
            <a:t/>
          </a:r>
          <a:br>
            <a:rPr lang="de-DE" sz="1100" dirty="0" smtClean="0"/>
          </a:br>
          <a:r>
            <a:rPr lang="de-DE" sz="1100" dirty="0" smtClean="0"/>
            <a:t>Nervensystems</a:t>
          </a:r>
          <a:br>
            <a:rPr lang="de-DE" sz="1100" dirty="0" smtClean="0"/>
          </a:br>
          <a:r>
            <a:rPr lang="de-DE" sz="1100" dirty="0" smtClean="0"/>
            <a:t>29,2 %</a:t>
          </a:r>
          <a:endParaRPr lang="de-D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AE3FC-F5E2-496E-B0EE-62A385BB0EB0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5852E-593E-42DD-9C52-25846C15D7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4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E9327-14C7-4BC0-B372-C5959A0283BE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767267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Schule/Kita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52E-593E-42DD-9C52-25846C15D7D1}" type="slidenum">
              <a:rPr lang="de-DE" smtClean="0"/>
              <a:pPr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07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Kinderhospiz/Palliativteam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52E-593E-42DD-9C52-25846C15D7D1}" type="slidenum">
              <a:rPr lang="de-DE" smtClean="0"/>
              <a:pPr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65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Religion/Kultur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52E-593E-42DD-9C52-25846C15D7D1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862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Kinderhospiz/Palliativteam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52E-593E-42DD-9C52-25846C15D7D1}" type="slidenum">
              <a:rPr lang="de-DE" smtClean="0"/>
              <a:pPr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22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Kinderhospiz/Palliativteam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52E-593E-42DD-9C52-25846C15D7D1}" type="slidenum">
              <a:rPr lang="de-DE" smtClean="0"/>
              <a:pPr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23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7519C-D278-4970-BB55-88972FCBB6F4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0716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52E-593E-42DD-9C52-25846C15D7D1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76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EAA13-8143-439F-BD39-280F63193057}" type="slidenum">
              <a:rPr lang="de-DE" smtClean="0"/>
              <a:pPr/>
              <a:t>47</a:t>
            </a:fld>
            <a:endParaRPr lang="de-DE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Tölle, Domenick Ian</a:t>
            </a:r>
          </a:p>
          <a:p>
            <a:pPr eaLnBrk="1" hangingPunct="1"/>
            <a:r>
              <a:rPr lang="de-DE" smtClean="0"/>
              <a:t>Tumor ca. 400 g</a:t>
            </a:r>
          </a:p>
        </p:txBody>
      </p:sp>
    </p:spTree>
    <p:extLst>
      <p:ext uri="{BB962C8B-B14F-4D97-AF65-F5344CB8AC3E}">
        <p14:creationId xmlns:p14="http://schemas.microsoft.com/office/powerpoint/2010/main" val="204009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A7C45-F429-4207-A0E2-64F7F101A407}" type="slidenum">
              <a:rPr lang="de-DE" smtClean="0"/>
              <a:pPr/>
              <a:t>48</a:t>
            </a:fld>
            <a:endParaRPr lang="de-DE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smtClean="0"/>
              <a:t>Klassen, Jakob, 19.11.07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Tumor ca. 900 g</a:t>
            </a:r>
          </a:p>
        </p:txBody>
      </p:sp>
    </p:spTree>
    <p:extLst>
      <p:ext uri="{BB962C8B-B14F-4D97-AF65-F5344CB8AC3E}">
        <p14:creationId xmlns:p14="http://schemas.microsoft.com/office/powerpoint/2010/main" val="319413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Eltern/Kind/Behandlungsteam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52E-593E-42DD-9C52-25846C15D7D1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67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Eltern/Geschwister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52E-593E-42DD-9C52-25846C15D7D1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981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Eltern/Arbeitgeber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52E-593E-42DD-9C52-25846C15D7D1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171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Familie/Freunde/Verwandt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5852E-593E-42DD-9C52-25846C15D7D1}" type="slidenum">
              <a:rPr lang="de-DE" smtClean="0"/>
              <a:pPr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44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21.08.2016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Akute Lymphoblastische Leukämie</a:t>
            </a: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FCD00-1576-4B65-BA79-7909265EEE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BDCC-0F34-4D9A-805B-E4CB1000BAC9}" type="datetimeFigureOut">
              <a:rPr lang="de-DE" smtClean="0"/>
              <a:pPr/>
              <a:t>20.11.2018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727B-4980-4A69-AE3A-05DF9B1D479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8.jpeg"/><Relationship Id="rId5" Type="http://schemas.openxmlformats.org/officeDocument/2006/relationships/image" Target="../media/image8.jpeg"/><Relationship Id="rId10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-2003-Dokument1.doc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inderkrebsinfo.d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.png"/><Relationship Id="rId7" Type="http://schemas.openxmlformats.org/officeDocument/2006/relationships/chart" Target="../charts/chart4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Krebs bei Kindern - und dann?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Vallo, Kinderärzte im </a:t>
            </a:r>
            <a:r>
              <a:rPr lang="de-DE" dirty="0" err="1" smtClean="0"/>
              <a:t>Medicum</a:t>
            </a:r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323528" y="2708920"/>
            <a:ext cx="8579296" cy="23210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3600" b="1" dirty="0" smtClean="0"/>
              <a:t>Ein </a:t>
            </a:r>
            <a:r>
              <a:rPr lang="de-DE" sz="3600" b="1" dirty="0"/>
              <a:t>kurzer Überblick über </a:t>
            </a:r>
            <a:endParaRPr lang="de-DE" sz="3600" b="1" dirty="0" smtClean="0"/>
          </a:p>
          <a:p>
            <a:pPr algn="ctr">
              <a:buNone/>
            </a:pPr>
            <a:r>
              <a:rPr lang="de-DE" sz="3600" b="1" dirty="0" smtClean="0"/>
              <a:t>Erkrankungen</a:t>
            </a:r>
            <a:r>
              <a:rPr lang="de-DE" sz="3600" b="1" dirty="0"/>
              <a:t>, Therapien und </a:t>
            </a:r>
            <a:endParaRPr lang="de-DE" sz="3600" b="1" dirty="0" smtClean="0"/>
          </a:p>
          <a:p>
            <a:pPr algn="ctr">
              <a:buNone/>
            </a:pPr>
            <a:r>
              <a:rPr lang="de-DE" sz="3600" b="1" dirty="0" smtClean="0"/>
              <a:t>was </a:t>
            </a:r>
            <a:r>
              <a:rPr lang="de-DE" sz="3600" b="1" dirty="0"/>
              <a:t>sich sonst noch ändert</a:t>
            </a:r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Überlebensraten 15 Jahre nach Erkrankungsbeginn</a:t>
            </a:r>
            <a:br>
              <a:rPr lang="de-DE" sz="2800" b="1" dirty="0" smtClean="0">
                <a:solidFill>
                  <a:srgbClr val="FF0000"/>
                </a:solidFill>
              </a:rPr>
            </a:br>
            <a:r>
              <a:rPr lang="de-DE" sz="2800" b="1" dirty="0" smtClean="0">
                <a:solidFill>
                  <a:srgbClr val="FF0000"/>
                </a:solidFill>
              </a:rPr>
              <a:t>Kinder &lt; 15 Jahre: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  <a:endParaRPr lang="de-DE" dirty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395536" y="198884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Gesamt über alle Erkrankungen				82 %</a:t>
            </a:r>
          </a:p>
          <a:p>
            <a:r>
              <a:rPr lang="de-DE" sz="2400" dirty="0" smtClean="0"/>
              <a:t>lymphatische Leukämie					90 %</a:t>
            </a:r>
          </a:p>
          <a:p>
            <a:r>
              <a:rPr lang="de-DE" sz="2400" dirty="0" smtClean="0"/>
              <a:t>Tumoren des ZNS, Knochentumoren u. a.		       ca. 70 %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>
                <a:sym typeface="Symbol"/>
              </a:rPr>
              <a:t> 420 Todesfälle pro Jahr </a:t>
            </a:r>
            <a:br>
              <a:rPr lang="de-DE" sz="2400" dirty="0" smtClean="0">
                <a:sym typeface="Symbol"/>
              </a:rPr>
            </a:br>
            <a:r>
              <a:rPr lang="de-DE" sz="2400" dirty="0" smtClean="0">
                <a:sym typeface="Symbol"/>
              </a:rPr>
              <a:t>     innerhalb von 15 Jahren nach Diagnose</a:t>
            </a:r>
            <a:endParaRPr lang="de-DE" sz="2400" dirty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Überlebensraten 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Prognose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Überlebensraten abhängig von</a:t>
            </a:r>
          </a:p>
          <a:p>
            <a:pPr lvl="1"/>
            <a:r>
              <a:rPr lang="de-DE" sz="2400" dirty="0" smtClean="0"/>
              <a:t>Diagnose/Differenzierung</a:t>
            </a:r>
          </a:p>
          <a:p>
            <a:pPr lvl="1"/>
            <a:r>
              <a:rPr lang="de-DE" sz="2400" dirty="0" smtClean="0"/>
              <a:t>Stadium/Ausdehnung</a:t>
            </a:r>
          </a:p>
          <a:p>
            <a:pPr lvl="1"/>
            <a:r>
              <a:rPr lang="de-DE" sz="2400" dirty="0" smtClean="0"/>
              <a:t>Vorerkrankungen</a:t>
            </a:r>
          </a:p>
          <a:p>
            <a:pPr lvl="1"/>
            <a:r>
              <a:rPr lang="de-DE" sz="2400" dirty="0" smtClean="0"/>
              <a:t>Therapiekomplikationen</a:t>
            </a:r>
          </a:p>
          <a:p>
            <a:pPr lvl="1"/>
            <a:r>
              <a:rPr lang="de-DE" sz="2400" dirty="0" smtClean="0"/>
              <a:t>Zweitmalignom</a:t>
            </a:r>
          </a:p>
          <a:p>
            <a:pPr lvl="1"/>
            <a:endParaRPr lang="de-DE" sz="2400" dirty="0"/>
          </a:p>
          <a:p>
            <a:r>
              <a:rPr lang="de-DE" sz="2400" dirty="0" err="1" smtClean="0"/>
              <a:t>Zweitneoplasien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>8,4 % der Patienten innerhalb von 30 Jahren nach Erstdiagnose</a:t>
            </a:r>
            <a:br>
              <a:rPr lang="de-DE" sz="2400" dirty="0" smtClean="0"/>
            </a:br>
            <a:r>
              <a:rPr lang="de-DE" sz="2400" dirty="0" smtClean="0">
                <a:sym typeface="Symbol"/>
              </a:rPr>
              <a:t> 1.300 Patienten mit </a:t>
            </a:r>
            <a:r>
              <a:rPr lang="de-DE" sz="2400" dirty="0" err="1" smtClean="0">
                <a:sym typeface="Symbol"/>
              </a:rPr>
              <a:t>Folgeneoplasien</a:t>
            </a:r>
            <a:r>
              <a:rPr lang="de-DE" sz="2400" dirty="0" smtClean="0">
                <a:sym typeface="Symbol"/>
              </a:rPr>
              <a:t> registriert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Krebs bei Kindern - und dann?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Vallo, Kinderärzte im </a:t>
            </a:r>
            <a:r>
              <a:rPr lang="de-DE" dirty="0" err="1" smtClean="0"/>
              <a:t>Medicum</a:t>
            </a:r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1403648" y="2332037"/>
            <a:ext cx="7571184" cy="3257203"/>
          </a:xfrm>
        </p:spPr>
        <p:txBody>
          <a:bodyPr>
            <a:normAutofit fontScale="92500" lnSpcReduction="20000"/>
          </a:bodyPr>
          <a:lstStyle/>
          <a:p>
            <a:r>
              <a:rPr lang="de-DE" sz="3600" dirty="0" smtClean="0"/>
              <a:t>Häufigkeit</a:t>
            </a:r>
          </a:p>
          <a:p>
            <a:r>
              <a:rPr lang="de-DE" sz="3600" dirty="0" smtClean="0"/>
              <a:t>Ursachen</a:t>
            </a:r>
          </a:p>
          <a:p>
            <a:r>
              <a:rPr lang="de-DE" sz="3600" dirty="0" smtClean="0"/>
              <a:t>Therapeutische Möglichkeiten</a:t>
            </a:r>
          </a:p>
          <a:p>
            <a:r>
              <a:rPr lang="de-DE" sz="3600" dirty="0" smtClean="0"/>
              <a:t>Erkrankungen – 2 Beispiele</a:t>
            </a:r>
          </a:p>
          <a:p>
            <a:r>
              <a:rPr lang="de-DE" sz="3600" dirty="0" smtClean="0"/>
              <a:t>Psychosoziales Umfeld</a:t>
            </a:r>
          </a:p>
          <a:p>
            <a:r>
              <a:rPr lang="de-DE" sz="3600" dirty="0" smtClean="0"/>
              <a:t>Das weitere Leben …</a:t>
            </a:r>
            <a:endParaRPr lang="de-DE" sz="3600" dirty="0"/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Krebs bei Kindern  </a:t>
            </a:r>
            <a:br>
              <a:rPr lang="de-DE" sz="3200" b="1" dirty="0" smtClean="0">
                <a:solidFill>
                  <a:srgbClr val="FF0000"/>
                </a:solidFill>
              </a:rPr>
            </a:br>
            <a:r>
              <a:rPr lang="de-DE" sz="3200" b="1" dirty="0" smtClean="0">
                <a:solidFill>
                  <a:srgbClr val="FF0000"/>
                </a:solidFill>
              </a:rPr>
              <a:t>Welche Ursachen gibt es?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Ursachen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xtfeld 33"/>
          <p:cNvSpPr txBox="1"/>
          <p:nvPr/>
        </p:nvSpPr>
        <p:spPr>
          <a:xfrm>
            <a:off x="5508104" y="1628800"/>
            <a:ext cx="432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?</a:t>
            </a:r>
            <a:endParaRPr lang="de-DE" sz="6000" dirty="0"/>
          </a:p>
        </p:txBody>
      </p:sp>
      <p:sp>
        <p:nvSpPr>
          <p:cNvPr id="36" name="Textfeld 35"/>
          <p:cNvSpPr txBox="1"/>
          <p:nvPr/>
        </p:nvSpPr>
        <p:spPr>
          <a:xfrm>
            <a:off x="3563888" y="2204864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?</a:t>
            </a:r>
            <a:endParaRPr lang="de-DE" sz="6000" dirty="0"/>
          </a:p>
        </p:txBody>
      </p:sp>
      <p:sp>
        <p:nvSpPr>
          <p:cNvPr id="37" name="Textfeld 36"/>
          <p:cNvSpPr txBox="1"/>
          <p:nvPr/>
        </p:nvSpPr>
        <p:spPr>
          <a:xfrm>
            <a:off x="6876256" y="2564904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?</a:t>
            </a:r>
            <a:endParaRPr lang="de-DE" sz="6000" dirty="0"/>
          </a:p>
        </p:txBody>
      </p:sp>
      <p:sp>
        <p:nvSpPr>
          <p:cNvPr id="38" name="Textfeld 37"/>
          <p:cNvSpPr txBox="1"/>
          <p:nvPr/>
        </p:nvSpPr>
        <p:spPr>
          <a:xfrm>
            <a:off x="1835696" y="1988840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?</a:t>
            </a:r>
            <a:endParaRPr lang="de-DE" sz="6000" dirty="0"/>
          </a:p>
        </p:txBody>
      </p:sp>
      <p:sp>
        <p:nvSpPr>
          <p:cNvPr id="39" name="Textfeld 38"/>
          <p:cNvSpPr txBox="1"/>
          <p:nvPr/>
        </p:nvSpPr>
        <p:spPr>
          <a:xfrm>
            <a:off x="1259632" y="4221088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?</a:t>
            </a:r>
            <a:endParaRPr lang="de-DE" sz="6000" dirty="0"/>
          </a:p>
        </p:txBody>
      </p:sp>
      <p:sp>
        <p:nvSpPr>
          <p:cNvPr id="40" name="Textfeld 39"/>
          <p:cNvSpPr txBox="1"/>
          <p:nvPr/>
        </p:nvSpPr>
        <p:spPr>
          <a:xfrm>
            <a:off x="4499992" y="4653136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?</a:t>
            </a:r>
            <a:endParaRPr lang="de-DE" sz="6000" dirty="0"/>
          </a:p>
        </p:txBody>
      </p:sp>
      <p:sp>
        <p:nvSpPr>
          <p:cNvPr id="41" name="Textfeld 40"/>
          <p:cNvSpPr txBox="1"/>
          <p:nvPr/>
        </p:nvSpPr>
        <p:spPr>
          <a:xfrm>
            <a:off x="7452320" y="4149080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?</a:t>
            </a:r>
            <a:endParaRPr lang="de-DE" sz="6000" dirty="0"/>
          </a:p>
        </p:txBody>
      </p:sp>
      <p:sp>
        <p:nvSpPr>
          <p:cNvPr id="42" name="Textfeld 41"/>
          <p:cNvSpPr txBox="1"/>
          <p:nvPr/>
        </p:nvSpPr>
        <p:spPr>
          <a:xfrm>
            <a:off x="6228184" y="5229200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?</a:t>
            </a:r>
            <a:endParaRPr lang="de-DE" sz="6000" dirty="0"/>
          </a:p>
        </p:txBody>
      </p:sp>
      <p:sp>
        <p:nvSpPr>
          <p:cNvPr id="43" name="Textfeld 42"/>
          <p:cNvSpPr txBox="1"/>
          <p:nvPr/>
        </p:nvSpPr>
        <p:spPr>
          <a:xfrm>
            <a:off x="2843808" y="5157192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/>
              <a:t>?</a:t>
            </a:r>
            <a:endParaRPr lang="de-DE" sz="6000" dirty="0"/>
          </a:p>
        </p:txBody>
      </p:sp>
      <p:sp>
        <p:nvSpPr>
          <p:cNvPr id="44" name="Ellipse 43"/>
          <p:cNvSpPr/>
          <p:nvPr/>
        </p:nvSpPr>
        <p:spPr>
          <a:xfrm>
            <a:off x="2483768" y="3068960"/>
            <a:ext cx="3816424" cy="13681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Weitgehend unklar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Ursachen – diskutiert werden…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Ursachen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853136"/>
          </a:xfrm>
        </p:spPr>
        <p:txBody>
          <a:bodyPr>
            <a:normAutofit/>
          </a:bodyPr>
          <a:lstStyle/>
          <a:p>
            <a:r>
              <a:rPr lang="de-DE" sz="2400" dirty="0" smtClean="0"/>
              <a:t>Wahrscheinlich multifaktoriell</a:t>
            </a:r>
          </a:p>
          <a:p>
            <a:r>
              <a:rPr lang="de-DE" sz="2400" i="1" dirty="0" smtClean="0"/>
              <a:t>Mögliche</a:t>
            </a:r>
            <a:r>
              <a:rPr lang="de-DE" sz="2400" dirty="0" smtClean="0"/>
              <a:t> Risikofaktoren:</a:t>
            </a:r>
          </a:p>
          <a:p>
            <a:pPr lvl="1"/>
            <a:r>
              <a:rPr lang="de-DE" sz="2400" u="sng" dirty="0" smtClean="0"/>
              <a:t>Lebensstilfaktoren: </a:t>
            </a:r>
            <a:br>
              <a:rPr lang="de-DE" sz="2400" u="sng" dirty="0" smtClean="0"/>
            </a:br>
            <a:r>
              <a:rPr lang="de-DE" sz="2400" dirty="0" smtClean="0"/>
              <a:t>Ernährung, Schlafverhalten, Drogen, Stress , Bewegung…</a:t>
            </a:r>
          </a:p>
          <a:p>
            <a:pPr lvl="1"/>
            <a:r>
              <a:rPr lang="de-DE" sz="2400" u="sng" dirty="0" smtClean="0"/>
              <a:t>Schwangerschaftsfaktoren:</a:t>
            </a:r>
            <a:r>
              <a:rPr lang="de-DE" sz="2400" dirty="0" smtClean="0"/>
              <a:t> </a:t>
            </a:r>
            <a:br>
              <a:rPr lang="de-DE" sz="2400" dirty="0" smtClean="0"/>
            </a:br>
            <a:r>
              <a:rPr lang="de-DE" sz="2400" dirty="0" smtClean="0"/>
              <a:t>Ernährung, Medikamente, berufliche Exposition, Infektionen</a:t>
            </a:r>
          </a:p>
          <a:p>
            <a:pPr lvl="1"/>
            <a:r>
              <a:rPr lang="de-DE" sz="2400" u="sng" dirty="0" smtClean="0"/>
              <a:t>Geburtsgewicht: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Gewicht </a:t>
            </a:r>
            <a:r>
              <a:rPr lang="de-DE" sz="2400" dirty="0" smtClean="0">
                <a:sym typeface="Symbol"/>
              </a:rPr>
              <a:t> → Leukämierisiko </a:t>
            </a:r>
          </a:p>
          <a:p>
            <a:pPr lvl="1"/>
            <a:r>
              <a:rPr lang="de-DE" sz="2400" u="sng" dirty="0" smtClean="0"/>
              <a:t>Umweltbedingte Faktoren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>Pestizide, ionisierende u. a. Strahlung, </a:t>
            </a:r>
            <a:br>
              <a:rPr lang="de-DE" sz="2400" dirty="0" smtClean="0"/>
            </a:br>
            <a:r>
              <a:rPr lang="de-DE" sz="2400" dirty="0" smtClean="0"/>
              <a:t>elterliche Exposition mit Chemikalien</a:t>
            </a:r>
          </a:p>
          <a:p>
            <a:pPr lvl="1"/>
            <a:endParaRPr lang="de-DE" sz="2000" dirty="0" smtClean="0"/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Ursachen – diskutiert werden…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Ursachen</a:t>
            </a:r>
          </a:p>
          <a:p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395536" y="1268760"/>
            <a:ext cx="8579296" cy="4525963"/>
          </a:xfrm>
        </p:spPr>
        <p:txBody>
          <a:bodyPr>
            <a:noAutofit/>
          </a:bodyPr>
          <a:lstStyle/>
          <a:p>
            <a:r>
              <a:rPr lang="de-DE" sz="2400" i="1" dirty="0" smtClean="0"/>
              <a:t>Mögliche</a:t>
            </a:r>
            <a:r>
              <a:rPr lang="de-DE" sz="2400" dirty="0" smtClean="0"/>
              <a:t> Risikofaktoren:</a:t>
            </a:r>
          </a:p>
          <a:p>
            <a:pPr lvl="1"/>
            <a:r>
              <a:rPr lang="de-DE" sz="2400" u="sng" dirty="0" smtClean="0"/>
              <a:t>Immunologische Faktoren</a:t>
            </a:r>
            <a:r>
              <a:rPr lang="de-DE" sz="2400" dirty="0" smtClean="0"/>
              <a:t> – „Training des Immunsystems“</a:t>
            </a:r>
          </a:p>
          <a:p>
            <a:pPr lvl="2">
              <a:buFont typeface="Wingdings" pitchFamily="2" charset="2"/>
              <a:buChar char="§"/>
            </a:pPr>
            <a:r>
              <a:rPr lang="de-DE" dirty="0" smtClean="0"/>
              <a:t>Impfungen + </a:t>
            </a:r>
            <a:r>
              <a:rPr lang="de-DE" dirty="0" err="1" smtClean="0"/>
              <a:t>atopische</a:t>
            </a:r>
            <a:r>
              <a:rPr lang="de-DE" dirty="0" smtClean="0"/>
              <a:t> Erkrankungen Risiko </a:t>
            </a:r>
            <a:r>
              <a:rPr lang="de-DE" dirty="0" smtClean="0">
                <a:sym typeface="Symbol"/>
              </a:rPr>
              <a:t> </a:t>
            </a:r>
          </a:p>
          <a:p>
            <a:pPr lvl="2">
              <a:buFont typeface="Wingdings" pitchFamily="2" charset="2"/>
              <a:buChar char="§"/>
            </a:pPr>
            <a:r>
              <a:rPr lang="de-DE" dirty="0" smtClean="0"/>
              <a:t>Überhygiene Risiko </a:t>
            </a:r>
            <a:r>
              <a:rPr lang="de-DE" dirty="0" smtClean="0">
                <a:sym typeface="Symbol"/>
              </a:rPr>
              <a:t></a:t>
            </a:r>
            <a:endParaRPr lang="de-DE" dirty="0" smtClean="0"/>
          </a:p>
          <a:p>
            <a:pPr lvl="2">
              <a:buFont typeface="Wingdings" pitchFamily="2" charset="2"/>
              <a:buChar char="§"/>
            </a:pPr>
            <a:r>
              <a:rPr lang="de-DE" dirty="0" smtClean="0"/>
              <a:t>Erstgeborene + Einzelkinder: Risiko </a:t>
            </a:r>
            <a:r>
              <a:rPr lang="de-DE" dirty="0" smtClean="0">
                <a:sym typeface="Symbol"/>
              </a:rPr>
              <a:t></a:t>
            </a:r>
            <a:endParaRPr lang="de-DE" dirty="0">
              <a:sym typeface="Symbol"/>
            </a:endParaRPr>
          </a:p>
          <a:p>
            <a:pPr lvl="2">
              <a:buFont typeface="Wingdings" pitchFamily="2" charset="2"/>
              <a:buChar char="§"/>
            </a:pPr>
            <a:r>
              <a:rPr lang="de-DE" dirty="0" smtClean="0"/>
              <a:t>Kindergartenbesuch : Risiko </a:t>
            </a:r>
            <a:r>
              <a:rPr lang="de-DE" dirty="0" smtClean="0">
                <a:sym typeface="Symbol"/>
              </a:rPr>
              <a:t></a:t>
            </a:r>
            <a:r>
              <a:rPr lang="de-DE" dirty="0" smtClean="0"/>
              <a:t> </a:t>
            </a:r>
          </a:p>
          <a:p>
            <a:pPr lvl="2">
              <a:buFont typeface="Wingdings" pitchFamily="2" charset="2"/>
              <a:buChar char="§"/>
            </a:pPr>
            <a:endParaRPr lang="de-DE" dirty="0" smtClean="0"/>
          </a:p>
          <a:p>
            <a:pPr lvl="1"/>
            <a:r>
              <a:rPr lang="de-DE" sz="2400" u="sng" dirty="0" smtClean="0"/>
              <a:t>Genetische Prädisposition</a:t>
            </a:r>
            <a:r>
              <a:rPr lang="de-DE" sz="2400" dirty="0" smtClean="0"/>
              <a:t>  +/- Umwelt</a:t>
            </a:r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4" name="Datumsplatzhalter 2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D7CEDA-F129-481F-9EF7-B2EB5F68E14B}" type="datetime1">
              <a:rPr lang="de-DE"/>
              <a:pPr>
                <a:defRPr/>
              </a:pPr>
              <a:t>20.11.2018</a:t>
            </a:fld>
            <a:endParaRPr lang="de-DE" dirty="0"/>
          </a:p>
        </p:txBody>
      </p:sp>
      <p:sp>
        <p:nvSpPr>
          <p:cNvPr id="45085" name="Fußzeilenplatzhalter 28"/>
          <p:cNvSpPr>
            <a:spLocks noGrp="1"/>
          </p:cNvSpPr>
          <p:nvPr>
            <p:ph type="ftr" sz="quarter" idx="11"/>
          </p:nvPr>
        </p:nvSpPr>
        <p:spPr bwMode="auto">
          <a:xfrm>
            <a:off x="2771800" y="6356350"/>
            <a:ext cx="3672408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smtClean="0"/>
              <a:t>Entartung einer gesunden Zelle durch genetische Einflüsse – vereinfachte Darstellung</a:t>
            </a:r>
            <a:endParaRPr lang="de-DE" dirty="0"/>
          </a:p>
        </p:txBody>
      </p:sp>
      <p:sp>
        <p:nvSpPr>
          <p:cNvPr id="45059" name="Foliennummernplatzhalter 2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D836FC-243E-4209-98B3-8A5250E7308E}" type="slidenum">
              <a:rPr lang="de-DE">
                <a:cs typeface="Arial" charset="0"/>
              </a:rPr>
              <a:pPr>
                <a:defRPr/>
              </a:pPr>
              <a:t>16</a:t>
            </a:fld>
            <a:endParaRPr lang="de-DE">
              <a:cs typeface="Arial" charset="0"/>
            </a:endParaRP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179512" y="2996952"/>
            <a:ext cx="2286000" cy="9144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0" dirty="0" err="1">
                <a:solidFill>
                  <a:schemeClr val="tx1"/>
                </a:solidFill>
                <a:latin typeface="Calibri" pitchFamily="34" charset="0"/>
              </a:rPr>
              <a:t>Protoonkogen</a:t>
            </a:r>
            <a:endParaRPr lang="de-DE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2555874" y="1026667"/>
            <a:ext cx="2133600" cy="990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Tumor-</a:t>
            </a:r>
          </a:p>
          <a:p>
            <a:pPr algn="ctr">
              <a:spcBef>
                <a:spcPct val="0"/>
              </a:spcBef>
            </a:pPr>
            <a:r>
              <a:rPr lang="de-DE" sz="2400" b="0" dirty="0" err="1">
                <a:solidFill>
                  <a:schemeClr val="tx1"/>
                </a:solidFill>
                <a:latin typeface="Calibri" pitchFamily="34" charset="0"/>
              </a:rPr>
              <a:t>suppressorgen</a:t>
            </a:r>
            <a:endParaRPr lang="de-DE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924300" y="5373688"/>
            <a:ext cx="1600200" cy="914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 b="0" dirty="0" err="1">
                <a:solidFill>
                  <a:schemeClr val="tx1"/>
                </a:solidFill>
                <a:latin typeface="Calibri" pitchFamily="34" charset="0"/>
              </a:rPr>
              <a:t>Onkogen</a:t>
            </a:r>
            <a:endParaRPr lang="de-DE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1619249" y="2106167"/>
            <a:ext cx="5638800" cy="3581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7308304" y="5445224"/>
            <a:ext cx="1447800" cy="1295400"/>
          </a:xfrm>
          <a:prstGeom prst="octagon">
            <a:avLst>
              <a:gd name="adj" fmla="val 29287"/>
            </a:avLst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Krebs-</a:t>
            </a:r>
          </a:p>
          <a:p>
            <a:pPr algn="ctr">
              <a:spcBef>
                <a:spcPct val="0"/>
              </a:spcBef>
            </a:pPr>
            <a:r>
              <a:rPr lang="de-DE" sz="2400" b="0" dirty="0" err="1">
                <a:solidFill>
                  <a:schemeClr val="tx1"/>
                </a:solidFill>
                <a:latin typeface="Calibri" pitchFamily="34" charset="0"/>
              </a:rPr>
              <a:t>zelle</a:t>
            </a:r>
            <a:endParaRPr lang="de-DE" sz="24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323527" y="954188"/>
            <a:ext cx="1285875" cy="1200150"/>
          </a:xfrm>
          <a:prstGeom prst="octagon">
            <a:avLst>
              <a:gd name="adj" fmla="val 29287"/>
            </a:avLst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Gesunde</a:t>
            </a:r>
          </a:p>
          <a:p>
            <a:pPr algn="ctr">
              <a:spcBef>
                <a:spcPct val="0"/>
              </a:spcBef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 Zelle</a:t>
            </a: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rot="-3246528">
            <a:off x="2949003" y="3110763"/>
            <a:ext cx="540000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rot="-3240000">
            <a:off x="3021183" y="3183180"/>
            <a:ext cx="540000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2788" name="AutoShape 20"/>
          <p:cNvSpPr>
            <a:spLocks noChangeArrowheads="1"/>
          </p:cNvSpPr>
          <p:nvPr/>
        </p:nvSpPr>
        <p:spPr bwMode="auto">
          <a:xfrm rot="2793842">
            <a:off x="5251450" y="4817964"/>
            <a:ext cx="660400" cy="7651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 rot="-5135240">
            <a:off x="3124992" y="2232374"/>
            <a:ext cx="747713" cy="533400"/>
          </a:xfrm>
          <a:prstGeom prst="leftArrow">
            <a:avLst>
              <a:gd name="adj1" fmla="val 50000"/>
              <a:gd name="adj2" fmla="val 3504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971550" y="5013325"/>
            <a:ext cx="1371600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Defektes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Gen</a:t>
            </a: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2286000" y="3886200"/>
            <a:ext cx="1709738" cy="1343025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 rot="3190984">
            <a:off x="2348706" y="4572795"/>
            <a:ext cx="708025" cy="73501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6300787" y="1098105"/>
            <a:ext cx="1295400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Defektes</a:t>
            </a:r>
          </a:p>
          <a:p>
            <a:pPr algn="ctr">
              <a:spcBef>
                <a:spcPts val="0"/>
              </a:spcBef>
              <a:defRPr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 Gen</a:t>
            </a:r>
          </a:p>
        </p:txBody>
      </p:sp>
      <p:sp>
        <p:nvSpPr>
          <p:cNvPr id="32794" name="AutoShape 26"/>
          <p:cNvSpPr>
            <a:spLocks noChangeArrowheads="1"/>
          </p:cNvSpPr>
          <p:nvPr/>
        </p:nvSpPr>
        <p:spPr bwMode="auto">
          <a:xfrm rot="20655927">
            <a:off x="4464137" y="1880201"/>
            <a:ext cx="1585912" cy="485775"/>
          </a:xfrm>
          <a:prstGeom prst="leftArrow">
            <a:avLst>
              <a:gd name="adj1" fmla="val 50000"/>
              <a:gd name="adj2" fmla="val 81618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6516687" y="3762848"/>
            <a:ext cx="23622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de-DE" sz="2400" b="0">
                <a:solidFill>
                  <a:schemeClr val="tx1"/>
                </a:solidFill>
                <a:latin typeface="Calibri" pitchFamily="34" charset="0"/>
              </a:rPr>
              <a:t>Mismatch-</a:t>
            </a:r>
          </a:p>
          <a:p>
            <a:pPr algn="ctr">
              <a:spcBef>
                <a:spcPct val="0"/>
              </a:spcBef>
            </a:pPr>
            <a:r>
              <a:rPr lang="de-DE" sz="2400" b="0">
                <a:solidFill>
                  <a:schemeClr val="tx1"/>
                </a:solidFill>
                <a:latin typeface="Calibri" pitchFamily="34" charset="0"/>
              </a:rPr>
              <a:t>Reparaturgen</a:t>
            </a:r>
          </a:p>
        </p:txBody>
      </p:sp>
      <p:sp>
        <p:nvSpPr>
          <p:cNvPr id="32799" name="AutoShape 31"/>
          <p:cNvSpPr>
            <a:spLocks noChangeArrowheads="1"/>
          </p:cNvSpPr>
          <p:nvPr/>
        </p:nvSpPr>
        <p:spPr bwMode="auto">
          <a:xfrm rot="-81204">
            <a:off x="5586412" y="3987355"/>
            <a:ext cx="747712" cy="485775"/>
          </a:xfrm>
          <a:prstGeom prst="leftArrow">
            <a:avLst>
              <a:gd name="adj1" fmla="val 50000"/>
              <a:gd name="adj2" fmla="val 3848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800" name="AutoShape 32"/>
          <p:cNvSpPr>
            <a:spLocks noChangeArrowheads="1"/>
          </p:cNvSpPr>
          <p:nvPr/>
        </p:nvSpPr>
        <p:spPr bwMode="auto">
          <a:xfrm rot="1283732">
            <a:off x="6097587" y="2390330"/>
            <a:ext cx="485775" cy="1347787"/>
          </a:xfrm>
          <a:prstGeom prst="downArrow">
            <a:avLst>
              <a:gd name="adj1" fmla="val 50000"/>
              <a:gd name="adj2" fmla="val 54902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29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30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50" name="Grafik 49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52" name="Grafik 5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3" name="Rechteck 5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5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31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45" name="Grafik 4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47" name="Grafik 4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Rechteck 4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4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32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40" name="Grafik 3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42" name="Grafik 4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3" name="Rechteck 4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4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33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35" name="Grafik 3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7" name="Grafik 3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Rechteck 3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4" name="Grafik 33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Line 19"/>
          <p:cNvSpPr>
            <a:spLocks noChangeShapeType="1"/>
          </p:cNvSpPr>
          <p:nvPr/>
        </p:nvSpPr>
        <p:spPr bwMode="auto">
          <a:xfrm rot="300000">
            <a:off x="3274966" y="2273864"/>
            <a:ext cx="540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 rot="-3240000">
            <a:off x="4965400" y="4412656"/>
            <a:ext cx="540000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rot="-3240000">
            <a:off x="4893392" y="4340648"/>
            <a:ext cx="540000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8" name="Line 19"/>
          <p:cNvSpPr>
            <a:spLocks noChangeShapeType="1"/>
          </p:cNvSpPr>
          <p:nvPr/>
        </p:nvSpPr>
        <p:spPr bwMode="auto">
          <a:xfrm rot="300000">
            <a:off x="3275999" y="2385492"/>
            <a:ext cx="540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auto">
          <a:xfrm rot="-5400000">
            <a:off x="5742160" y="4275064"/>
            <a:ext cx="540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0" name="Line 19"/>
          <p:cNvSpPr>
            <a:spLocks noChangeShapeType="1"/>
          </p:cNvSpPr>
          <p:nvPr/>
        </p:nvSpPr>
        <p:spPr bwMode="auto">
          <a:xfrm rot="-5400000">
            <a:off x="5867999" y="4257492"/>
            <a:ext cx="540000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 autoUpdateAnimBg="0"/>
      <p:bldP spid="32772" grpId="1" animBg="1"/>
      <p:bldP spid="32773" grpId="0" animBg="1" autoUpdateAnimBg="0"/>
      <p:bldP spid="32773" grpId="1" animBg="1"/>
      <p:bldP spid="32774" grpId="0" animBg="1" autoUpdateAnimBg="0"/>
      <p:bldP spid="32774" grpId="1" animBg="1"/>
      <p:bldP spid="32780" grpId="0" animBg="1"/>
      <p:bldP spid="32780" grpId="1" animBg="1"/>
      <p:bldP spid="32781" grpId="0" animBg="1" autoUpdateAnimBg="0"/>
      <p:bldP spid="32781" grpId="1" animBg="1"/>
      <p:bldP spid="32782" grpId="0" animBg="1" autoUpdateAnimBg="0"/>
      <p:bldP spid="32782" grpId="1" animBg="1"/>
      <p:bldP spid="32786" grpId="0" animBg="1"/>
      <p:bldP spid="32786" grpId="1" animBg="1"/>
      <p:bldP spid="32787" grpId="0" animBg="1"/>
      <p:bldP spid="32787" grpId="1" animBg="1"/>
      <p:bldP spid="32788" grpId="0" animBg="1"/>
      <p:bldP spid="32788" grpId="1" animBg="1"/>
      <p:bldP spid="32789" grpId="0" animBg="1"/>
      <p:bldP spid="32789" grpId="1" animBg="1"/>
      <p:bldP spid="32790" grpId="0" animBg="1" autoUpdateAnimBg="0"/>
      <p:bldP spid="32790" grpId="1" animBg="1"/>
      <p:bldP spid="32791" grpId="0" animBg="1"/>
      <p:bldP spid="32791" grpId="1" animBg="1"/>
      <p:bldP spid="32792" grpId="0" animBg="1"/>
      <p:bldP spid="32793" grpId="0" animBg="1" autoUpdateAnimBg="0"/>
      <p:bldP spid="32793" grpId="1" animBg="1"/>
      <p:bldP spid="32794" grpId="0" animBg="1"/>
      <p:bldP spid="32794" grpId="1" animBg="1"/>
      <p:bldP spid="32798" grpId="0" animBg="1" autoUpdateAnimBg="0"/>
      <p:bldP spid="32798" grpId="1" animBg="1"/>
      <p:bldP spid="32799" grpId="0" animBg="1"/>
      <p:bldP spid="32799" grpId="1" animBg="1"/>
      <p:bldP spid="32800" grpId="0" animBg="1"/>
      <p:bldP spid="32800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Ursachen – diskutiert werden …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Ursachen</a:t>
            </a:r>
          </a:p>
          <a:p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54006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de-DE" sz="2300" dirty="0" smtClean="0"/>
              <a:t>Genetische Prädisposition +/- Umwelt</a:t>
            </a:r>
          </a:p>
          <a:p>
            <a:pPr marL="742950" lvl="2" indent="-342900"/>
            <a:r>
              <a:rPr lang="de-DE" sz="2300" dirty="0" smtClean="0"/>
              <a:t>Reaktion auf Rauchen der Mutter</a:t>
            </a:r>
          </a:p>
          <a:p>
            <a:pPr marL="742950" lvl="2" indent="-342900"/>
            <a:r>
              <a:rPr lang="de-DE" sz="2300" dirty="0" err="1" smtClean="0"/>
              <a:t>Zweitneoplasie</a:t>
            </a:r>
            <a:r>
              <a:rPr lang="de-DE" sz="2300" dirty="0" smtClean="0"/>
              <a:t> nach vorheriger </a:t>
            </a:r>
            <a:r>
              <a:rPr lang="de-DE" sz="2300" dirty="0" err="1" smtClean="0"/>
              <a:t>Zytostatikabehandlung</a:t>
            </a:r>
            <a:endParaRPr lang="de-DE" sz="2300" dirty="0" smtClean="0"/>
          </a:p>
          <a:p>
            <a:pPr marL="742950" lvl="2" indent="-342900"/>
            <a:r>
              <a:rPr lang="de-DE" sz="2300" dirty="0" err="1" smtClean="0"/>
              <a:t>Erkankungen</a:t>
            </a:r>
            <a:r>
              <a:rPr lang="de-DE" sz="2300" dirty="0" smtClean="0"/>
              <a:t> bei genetisch bedingten Syndromen (nachweislich)</a:t>
            </a:r>
          </a:p>
          <a:p>
            <a:pPr marL="1200150" lvl="3" indent="-342900"/>
            <a:r>
              <a:rPr lang="de-DE" sz="2300" dirty="0" err="1" smtClean="0"/>
              <a:t>Tris</a:t>
            </a:r>
            <a:r>
              <a:rPr lang="de-DE" sz="2300" dirty="0" smtClean="0"/>
              <a:t>. 21/Down-Syndrom  →  AML (akute </a:t>
            </a:r>
            <a:r>
              <a:rPr lang="de-DE" sz="2300" dirty="0" err="1" smtClean="0"/>
              <a:t>myeloische</a:t>
            </a:r>
            <a:r>
              <a:rPr lang="de-DE" sz="2300" dirty="0" smtClean="0"/>
              <a:t> Leukämie)</a:t>
            </a:r>
          </a:p>
          <a:p>
            <a:pPr marL="1200150" lvl="3" indent="-342900"/>
            <a:r>
              <a:rPr lang="de-DE" sz="2300" dirty="0" err="1" smtClean="0"/>
              <a:t>Beckwith</a:t>
            </a:r>
            <a:r>
              <a:rPr lang="de-DE" sz="2300" dirty="0" smtClean="0"/>
              <a:t>-Wiedemann-Syndrom → </a:t>
            </a:r>
            <a:r>
              <a:rPr lang="de-DE" sz="2300" dirty="0" err="1" smtClean="0"/>
              <a:t>Nephroblastom</a:t>
            </a:r>
            <a:endParaRPr lang="de-DE" sz="2300" dirty="0" smtClean="0"/>
          </a:p>
          <a:p>
            <a:pPr marL="1200150" lvl="3" indent="-342900"/>
            <a:r>
              <a:rPr lang="de-DE" sz="2300" dirty="0" smtClean="0"/>
              <a:t>Familiär auftretend: bilaterales </a:t>
            </a:r>
            <a:r>
              <a:rPr lang="de-DE" sz="2300" dirty="0" err="1" smtClean="0"/>
              <a:t>Retinoblastom</a:t>
            </a:r>
            <a:endParaRPr lang="de-DE" sz="2300" dirty="0" smtClean="0"/>
          </a:p>
          <a:p>
            <a:pPr marL="342900" lvl="1" indent="-342900">
              <a:buFont typeface="Symbol"/>
              <a:buChar char="Þ"/>
            </a:pPr>
            <a:r>
              <a:rPr lang="de-DE" sz="2300" dirty="0" smtClean="0">
                <a:sym typeface="Symbol"/>
              </a:rPr>
              <a:t>Wirkung auf </a:t>
            </a:r>
          </a:p>
          <a:p>
            <a:pPr marL="742950" lvl="2" indent="-342900"/>
            <a:r>
              <a:rPr lang="de-DE" sz="2300" dirty="0" smtClean="0">
                <a:sym typeface="Symbol"/>
              </a:rPr>
              <a:t>Zeitpunkt der Krebsentstehung</a:t>
            </a:r>
          </a:p>
          <a:p>
            <a:pPr marL="742950" lvl="2" indent="-342900"/>
            <a:r>
              <a:rPr lang="de-DE" sz="2300" dirty="0" smtClean="0">
                <a:sym typeface="Symbol"/>
              </a:rPr>
              <a:t>Art der Erkrankung</a:t>
            </a:r>
          </a:p>
          <a:p>
            <a:pPr marL="742950" lvl="2" indent="-342900"/>
            <a:r>
              <a:rPr lang="de-DE" sz="2300" dirty="0" smtClean="0">
                <a:sym typeface="Symbol"/>
              </a:rPr>
              <a:t>Therapie(</a:t>
            </a:r>
            <a:r>
              <a:rPr lang="de-DE" sz="2300" dirty="0" err="1" smtClean="0">
                <a:sym typeface="Symbol"/>
              </a:rPr>
              <a:t>toxizität</a:t>
            </a:r>
            <a:r>
              <a:rPr lang="de-DE" sz="2300" dirty="0" smtClean="0">
                <a:sym typeface="Symbol"/>
              </a:rPr>
              <a:t>)</a:t>
            </a:r>
            <a:endParaRPr lang="de-DE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Krebs bei Kindern - und dann?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Vallo, Kinderärzte im </a:t>
            </a:r>
            <a:r>
              <a:rPr lang="de-DE" dirty="0" err="1" smtClean="0"/>
              <a:t>Medicum</a:t>
            </a:r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1403648" y="2332037"/>
            <a:ext cx="7571184" cy="3257203"/>
          </a:xfrm>
        </p:spPr>
        <p:txBody>
          <a:bodyPr>
            <a:normAutofit fontScale="92500" lnSpcReduction="20000"/>
          </a:bodyPr>
          <a:lstStyle/>
          <a:p>
            <a:r>
              <a:rPr lang="de-DE" sz="3600" dirty="0" smtClean="0"/>
              <a:t>Häufigkeit</a:t>
            </a:r>
          </a:p>
          <a:p>
            <a:r>
              <a:rPr lang="de-DE" sz="3600" dirty="0" smtClean="0"/>
              <a:t>Ursachen</a:t>
            </a:r>
          </a:p>
          <a:p>
            <a:r>
              <a:rPr lang="de-DE" sz="3600" dirty="0" smtClean="0"/>
              <a:t>Therapeutische Möglichkeiten</a:t>
            </a:r>
          </a:p>
          <a:p>
            <a:r>
              <a:rPr lang="de-DE" sz="3600" dirty="0" smtClean="0"/>
              <a:t>Erkrankungen – 2 Beispiele</a:t>
            </a:r>
          </a:p>
          <a:p>
            <a:r>
              <a:rPr lang="de-DE" sz="3600" dirty="0" smtClean="0"/>
              <a:t>Psychosoziales Umfeld</a:t>
            </a:r>
          </a:p>
          <a:p>
            <a:r>
              <a:rPr lang="de-DE" sz="3600" dirty="0" smtClean="0"/>
              <a:t>Das weitere Leben …</a:t>
            </a:r>
            <a:endParaRPr lang="de-DE" sz="3600" dirty="0"/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de-DE" sz="2800" b="1" dirty="0" smtClean="0">
                <a:solidFill>
                  <a:srgbClr val="FF0000"/>
                </a:solidFill>
              </a:rPr>
              <a:t>Therapeutische Möglichkeiten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7772400" cy="5029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e-DE" sz="2400" dirty="0"/>
              <a:t>In Abhängigkeit von: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Diagnose (</a:t>
            </a:r>
            <a:r>
              <a:rPr lang="de-DE" sz="2400" dirty="0" err="1"/>
              <a:t>Ansprechbarkeit</a:t>
            </a:r>
            <a:r>
              <a:rPr lang="de-DE" sz="2400" dirty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 err="1"/>
              <a:t>Grading</a:t>
            </a:r>
            <a:r>
              <a:rPr lang="de-DE" sz="2400" dirty="0"/>
              <a:t> (Gradeinteilung)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Histologie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Immunchemie u. a. spez. Verfahren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 err="1"/>
              <a:t>Staging</a:t>
            </a:r>
            <a:r>
              <a:rPr lang="de-DE" sz="2400" dirty="0"/>
              <a:t> (</a:t>
            </a:r>
            <a:r>
              <a:rPr lang="de-DE" sz="2400" dirty="0" err="1"/>
              <a:t>Stadieneinteilung</a:t>
            </a:r>
            <a:r>
              <a:rPr lang="de-DE" sz="2400" dirty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Ausdehnung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Metastasierung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Histologie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Lebensalter und Lebenserwartung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48133" name="Datumsplatzhalt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81345D-B344-4F89-BA6C-3BF2B2468256}" type="datetime1">
              <a:rPr lang="de-DE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48134" name="Fußzeilenplatzhalt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Therapeutische Möglichkeiten</a:t>
            </a: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DC88ED-13E3-43F8-B3D8-FFE7E3BEC553}" type="slidenum">
              <a:rPr lang="de-DE">
                <a:cs typeface="Arial" charset="0"/>
              </a:rPr>
              <a:pPr>
                <a:defRPr/>
              </a:pPr>
              <a:t>19</a:t>
            </a:fld>
            <a:endParaRPr lang="de-DE">
              <a:cs typeface="Arial" charset="0"/>
            </a:endParaRPr>
          </a:p>
        </p:txBody>
      </p:sp>
      <p:grpSp>
        <p:nvGrpSpPr>
          <p:cNvPr id="7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8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8" name="Grafik 27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0" name="Grafik 29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Rechteck 3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3" name="Grafik 22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5" name="Grafik 24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Rechteck 2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8" name="Grafik 17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0" name="Grafik 19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Rechteck 2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3" name="Grafik 12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5" name="Grafik 14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Rechteck 1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2" name="Grafik 11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Krebs bei Kindern - und dann?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Vallo, Kinderärzte im </a:t>
            </a:r>
            <a:r>
              <a:rPr lang="de-DE" dirty="0" err="1" smtClean="0"/>
              <a:t>Medicum</a:t>
            </a:r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1403648" y="2332037"/>
            <a:ext cx="7571184" cy="3257203"/>
          </a:xfrm>
        </p:spPr>
        <p:txBody>
          <a:bodyPr>
            <a:normAutofit fontScale="92500" lnSpcReduction="20000"/>
          </a:bodyPr>
          <a:lstStyle/>
          <a:p>
            <a:r>
              <a:rPr lang="de-DE" sz="3600" dirty="0" smtClean="0"/>
              <a:t>Häufigkeit</a:t>
            </a:r>
          </a:p>
          <a:p>
            <a:r>
              <a:rPr lang="de-DE" sz="3600" dirty="0" smtClean="0"/>
              <a:t>Ursachen</a:t>
            </a:r>
          </a:p>
          <a:p>
            <a:r>
              <a:rPr lang="de-DE" sz="3600" dirty="0" smtClean="0"/>
              <a:t>Therapeutische Möglichkeiten</a:t>
            </a:r>
          </a:p>
          <a:p>
            <a:r>
              <a:rPr lang="de-DE" sz="3600" dirty="0" smtClean="0"/>
              <a:t>Erkrankungen – 2 Beispiele</a:t>
            </a:r>
          </a:p>
          <a:p>
            <a:r>
              <a:rPr lang="de-DE" sz="3600" dirty="0" smtClean="0"/>
              <a:t>Psychosoziales Umfeld</a:t>
            </a:r>
          </a:p>
          <a:p>
            <a:r>
              <a:rPr lang="de-DE" sz="3600" dirty="0" smtClean="0"/>
              <a:t>Das weitere Leben …</a:t>
            </a:r>
            <a:endParaRPr lang="de-DE" sz="3600" dirty="0"/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Therapeutische Möglichkeiten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Therapeutische Möglichkeiten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" name="Grafik 32" descr="Bildergebnis fÃ¼r strahlentherapie"/>
          <p:cNvPicPr preferRelativeResize="0">
            <a:picLocks noChangeAspect="1"/>
          </p:cNvPicPr>
          <p:nvPr/>
        </p:nvPicPr>
        <p:blipFill>
          <a:blip r:embed="rId5" cstate="print"/>
          <a:srcRect l="5927" r="8126"/>
          <a:stretch>
            <a:fillRect/>
          </a:stretch>
        </p:blipFill>
        <p:spPr bwMode="auto">
          <a:xfrm>
            <a:off x="611560" y="5013176"/>
            <a:ext cx="208823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Grafik 33" descr="Bildergebnis fÃ¼r chirurgische therapie tumor"/>
          <p:cNvPicPr preferRelativeResize="0"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196752"/>
            <a:ext cx="216007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Grafik 34" descr="Bildergebnis fÃ¼r chemotherapie"/>
          <p:cNvPicPr preferRelativeResize="0"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780928"/>
            <a:ext cx="1440000" cy="19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Grafik 35" descr="Bildergebnis fÃ¼r stammzelltransplantation"/>
          <p:cNvPicPr preferRelativeResize="0"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196752"/>
            <a:ext cx="190909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Ellipse 37"/>
          <p:cNvSpPr/>
          <p:nvPr/>
        </p:nvSpPr>
        <p:spPr>
          <a:xfrm>
            <a:off x="3275856" y="3140968"/>
            <a:ext cx="2304256" cy="136815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Krebs-</a:t>
            </a:r>
            <a:r>
              <a:rPr lang="de-DE" sz="2400" dirty="0" err="1" smtClean="0"/>
              <a:t>erkrankung</a:t>
            </a:r>
            <a:endParaRPr lang="de-DE" sz="2400" dirty="0"/>
          </a:p>
        </p:txBody>
      </p:sp>
      <p:cxnSp>
        <p:nvCxnSpPr>
          <p:cNvPr id="41" name="Gerade Verbindung mit Pfeil 40"/>
          <p:cNvCxnSpPr/>
          <p:nvPr/>
        </p:nvCxnSpPr>
        <p:spPr>
          <a:xfrm flipH="1">
            <a:off x="2267744" y="3861048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H="1">
            <a:off x="5652120" y="3861048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rot="2700000" flipH="1">
            <a:off x="2699792" y="3140968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rot="8100000" flipH="1">
            <a:off x="2789272" y="4670609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rot="8100000" flipH="1">
            <a:off x="5309552" y="3158441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 flipV="1">
            <a:off x="5436096" y="4293096"/>
            <a:ext cx="1080120" cy="50405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fik 48" descr="Bildergebnis fÃ¼r supportivtherapie onkologi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5085184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Grafik 50" descr="Bildergebnis fÃ¼r tumorspezifische antikÃ¶rper"/>
          <p:cNvPicPr preferRelativeResize="0"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71082" y="2708920"/>
            <a:ext cx="2172918" cy="168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Grafik 57" descr="https://www.krebskranke-kinder-tuebingen.de/uploads/_processed_/csm_Abbildung1_Car-T-Zellen_a6b2d85d1b.jpg"/>
          <p:cNvPicPr preferRelativeResize="0"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4941168"/>
            <a:ext cx="1764704" cy="142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Chemotherapie (allein oder als </a:t>
            </a:r>
            <a:r>
              <a:rPr lang="de-DE" sz="2800" b="1" dirty="0" err="1" smtClean="0">
                <a:solidFill>
                  <a:srgbClr val="FF0000"/>
                </a:solidFill>
              </a:rPr>
              <a:t>adjuvante</a:t>
            </a:r>
            <a:r>
              <a:rPr lang="de-DE" sz="2800" b="1" dirty="0" smtClean="0">
                <a:solidFill>
                  <a:srgbClr val="FF0000"/>
                </a:solidFill>
              </a:rPr>
              <a:t> Therapie)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Therapeutische Möglichkeiten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Maximal tolerable Dosis</a:t>
            </a:r>
          </a:p>
          <a:p>
            <a:r>
              <a:rPr lang="de-DE" sz="2400" dirty="0" smtClean="0"/>
              <a:t>Wiederholte </a:t>
            </a:r>
            <a:r>
              <a:rPr lang="de-DE" sz="2400" dirty="0"/>
              <a:t>T</a:t>
            </a:r>
            <a:r>
              <a:rPr lang="de-DE" sz="2400" dirty="0" smtClean="0"/>
              <a:t>herapiezyklen in engem </a:t>
            </a:r>
            <a:r>
              <a:rPr lang="de-DE" sz="2400" dirty="0"/>
              <a:t>Z</a:t>
            </a:r>
            <a:r>
              <a:rPr lang="de-DE" sz="2400" dirty="0" smtClean="0"/>
              <a:t>eitabstand</a:t>
            </a:r>
          </a:p>
          <a:p>
            <a:r>
              <a:rPr lang="de-DE" sz="2400" dirty="0" smtClean="0"/>
              <a:t>Kombinationschemotherapie</a:t>
            </a:r>
          </a:p>
          <a:p>
            <a:endParaRPr lang="de-DE" sz="1000" dirty="0"/>
          </a:p>
          <a:p>
            <a:pPr>
              <a:buNone/>
            </a:pPr>
            <a:r>
              <a:rPr lang="de-DE" sz="2400" dirty="0" smtClean="0">
                <a:sym typeface="Symbol"/>
              </a:rPr>
              <a:t>			</a:t>
            </a:r>
            <a:r>
              <a:rPr lang="de-DE" sz="2800" dirty="0" smtClean="0">
                <a:sym typeface="Symbol"/>
              </a:rPr>
              <a:t></a:t>
            </a:r>
          </a:p>
          <a:p>
            <a:r>
              <a:rPr lang="de-DE" sz="2400" dirty="0" smtClean="0">
                <a:sym typeface="Symbol"/>
              </a:rPr>
              <a:t>Additiver Effekt</a:t>
            </a:r>
          </a:p>
          <a:p>
            <a:r>
              <a:rPr lang="de-DE" sz="2400" dirty="0" smtClean="0">
                <a:sym typeface="Symbol"/>
              </a:rPr>
              <a:t>Resistenzen </a:t>
            </a:r>
          </a:p>
          <a:p>
            <a:r>
              <a:rPr lang="de-DE" sz="2400" dirty="0" smtClean="0">
                <a:sym typeface="Symbol"/>
              </a:rPr>
              <a:t>Toxizität </a:t>
            </a:r>
            <a:endParaRPr lang="de-DE" sz="2800" dirty="0" smtClean="0">
              <a:sym typeface="Symbol"/>
            </a:endParaRPr>
          </a:p>
          <a:p>
            <a:r>
              <a:rPr lang="de-DE" sz="2400" dirty="0" smtClean="0">
                <a:sym typeface="Symbol"/>
              </a:rPr>
              <a:t>Remissionsrate/ereignisfreies Überleben </a:t>
            </a:r>
          </a:p>
          <a:p>
            <a:pPr lvl="3">
              <a:buFont typeface="Arial" pitchFamily="34" charset="0"/>
              <a:buChar char="•"/>
            </a:pPr>
            <a:endParaRPr lang="de-DE" sz="2400" dirty="0" smtClean="0"/>
          </a:p>
        </p:txBody>
      </p:sp>
      <p:pic>
        <p:nvPicPr>
          <p:cNvPr id="31" name="Grafik 30" descr="Bildergebnis fÃ¼r chemotherapie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340768"/>
            <a:ext cx="935944" cy="124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850106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Chemotherapie – Nebenwirkungen: akut oder chronisch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Therapeutische Möglichkeiten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Grafik 30" descr="Bildergebnis fÃ¼r chemotherapie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733256"/>
            <a:ext cx="64872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uppieren 59"/>
          <p:cNvGrpSpPr/>
          <p:nvPr/>
        </p:nvGrpSpPr>
        <p:grpSpPr>
          <a:xfrm>
            <a:off x="251520" y="1268760"/>
            <a:ext cx="3372796" cy="687958"/>
            <a:chOff x="251520" y="1340768"/>
            <a:chExt cx="3372796" cy="687958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1340768"/>
              <a:ext cx="710674" cy="687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feld 43"/>
            <p:cNvSpPr txBox="1"/>
            <p:nvPr/>
          </p:nvSpPr>
          <p:spPr>
            <a:xfrm>
              <a:off x="1115616" y="1340768"/>
              <a:ext cx="25087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Haarausfall, </a:t>
              </a:r>
              <a:br>
                <a:rPr lang="de-DE" dirty="0" smtClean="0"/>
              </a:br>
              <a:r>
                <a:rPr lang="de-DE" dirty="0" smtClean="0"/>
                <a:t>Nekrosen (bei </a:t>
              </a:r>
              <a:r>
                <a:rPr lang="de-DE" dirty="0" err="1" smtClean="0"/>
                <a:t>Paravasat</a:t>
              </a:r>
              <a:r>
                <a:rPr lang="de-DE" dirty="0" smtClean="0"/>
                <a:t>)</a:t>
              </a:r>
              <a:endParaRPr lang="de-DE" dirty="0"/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323528" y="2420888"/>
            <a:ext cx="3965779" cy="864096"/>
            <a:chOff x="395536" y="3284984"/>
            <a:chExt cx="3965779" cy="864096"/>
          </a:xfrm>
        </p:grpSpPr>
        <p:pic>
          <p:nvPicPr>
            <p:cNvPr id="120838" name="Picture 6" descr="C:\Users\Elisabeth\AppData\Local\Microsoft\Windows\INetCache\IE\NFVN0FQO\1920px-Tractus_intestinalis_intestinum_crassum.svg[1].png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 l="5911" t="6767" r="8387" b="12035"/>
            <a:stretch>
              <a:fillRect/>
            </a:stretch>
          </p:blipFill>
          <p:spPr bwMode="auto">
            <a:xfrm>
              <a:off x="395536" y="3284984"/>
              <a:ext cx="648072" cy="864096"/>
            </a:xfrm>
            <a:prstGeom prst="rect">
              <a:avLst/>
            </a:prstGeom>
            <a:noFill/>
          </p:spPr>
        </p:pic>
        <p:sp>
          <p:nvSpPr>
            <p:cNvPr id="45" name="Textfeld 44"/>
            <p:cNvSpPr txBox="1"/>
            <p:nvPr/>
          </p:nvSpPr>
          <p:spPr>
            <a:xfrm>
              <a:off x="1259632" y="3284984"/>
              <a:ext cx="3101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Übelkeit, Erbrechen, Durchfall, </a:t>
              </a:r>
              <a:br>
                <a:rPr lang="de-DE" dirty="0" smtClean="0"/>
              </a:br>
              <a:r>
                <a:rPr lang="de-DE" dirty="0" smtClean="0"/>
                <a:t>Entzündung der Schleimhäute</a:t>
              </a:r>
              <a:endParaRPr lang="de-DE" dirty="0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4427984" y="4221088"/>
            <a:ext cx="4398525" cy="736146"/>
            <a:chOff x="4427984" y="4753702"/>
            <a:chExt cx="4398525" cy="736146"/>
          </a:xfrm>
        </p:grpSpPr>
        <p:pic>
          <p:nvPicPr>
            <p:cNvPr id="120840" name="Picture 8" descr="C:\Users\Elisabeth\AppData\Local\Microsoft\Windows\INetCache\IE\XKAXY9FE\anatomical-2023188_960_720[1].png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27984" y="4753702"/>
              <a:ext cx="504056" cy="736146"/>
            </a:xfrm>
            <a:prstGeom prst="rect">
              <a:avLst/>
            </a:prstGeom>
            <a:noFill/>
          </p:spPr>
        </p:pic>
        <p:sp>
          <p:nvSpPr>
            <p:cNvPr id="46" name="Textfeld 45"/>
            <p:cNvSpPr txBox="1"/>
            <p:nvPr/>
          </p:nvSpPr>
          <p:spPr>
            <a:xfrm>
              <a:off x="5292080" y="4825710"/>
              <a:ext cx="3534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Rhythmusstörungen, Herzschwäche</a:t>
              </a:r>
              <a:endParaRPr lang="de-DE" dirty="0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323528" y="3861048"/>
            <a:ext cx="4094980" cy="646331"/>
            <a:chOff x="539552" y="4221088"/>
            <a:chExt cx="4094980" cy="646331"/>
          </a:xfrm>
        </p:grpSpPr>
        <p:pic>
          <p:nvPicPr>
            <p:cNvPr id="120841" name="Picture 9" descr="C:\Users\Elisabeth\AppData\Local\Microsoft\Windows\INetCache\IE\Y7HKRDTI\liver-2934612_960_720[1].png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9552" y="4293096"/>
              <a:ext cx="575708" cy="403595"/>
            </a:xfrm>
            <a:prstGeom prst="rect">
              <a:avLst/>
            </a:prstGeom>
            <a:noFill/>
          </p:spPr>
        </p:pic>
        <p:sp>
          <p:nvSpPr>
            <p:cNvPr id="47" name="Textfeld 46"/>
            <p:cNvSpPr txBox="1"/>
            <p:nvPr/>
          </p:nvSpPr>
          <p:spPr>
            <a:xfrm>
              <a:off x="1331640" y="4221088"/>
              <a:ext cx="3302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Störung der Entgiftungsfunktion, </a:t>
              </a:r>
              <a:br>
                <a:rPr lang="de-DE" dirty="0" smtClean="0"/>
              </a:br>
              <a:r>
                <a:rPr lang="de-DE" dirty="0" smtClean="0"/>
                <a:t>Gelbsucht,  Eiweißmangel</a:t>
              </a:r>
              <a:endParaRPr lang="de-DE" dirty="0"/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251520" y="4797152"/>
            <a:ext cx="3047258" cy="923330"/>
            <a:chOff x="4211960" y="5589240"/>
            <a:chExt cx="3047258" cy="923330"/>
          </a:xfrm>
        </p:grpSpPr>
        <p:pic>
          <p:nvPicPr>
            <p:cNvPr id="120842" name="Picture 10" descr="C:\Users\Elisabeth\AppData\Local\Microsoft\Windows\INetCache\IE\Y7HKRDTI\220px-Adrenoleukodystrophy[1].jpg"/>
            <p:cNvPicPr preferRelativeResize="0"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211960" y="5733256"/>
              <a:ext cx="720080" cy="720080"/>
            </a:xfrm>
            <a:prstGeom prst="rect">
              <a:avLst/>
            </a:prstGeom>
            <a:noFill/>
          </p:spPr>
        </p:pic>
        <p:sp>
          <p:nvSpPr>
            <p:cNvPr id="48" name="Textfeld 47"/>
            <p:cNvSpPr txBox="1"/>
            <p:nvPr/>
          </p:nvSpPr>
          <p:spPr>
            <a:xfrm>
              <a:off x="5076056" y="5589240"/>
              <a:ext cx="218316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Krampfanfälle, </a:t>
              </a:r>
              <a:br>
                <a:rPr lang="de-DE" dirty="0" smtClean="0"/>
              </a:br>
              <a:r>
                <a:rPr lang="de-DE" dirty="0" smtClean="0"/>
                <a:t>zerebrale Blutungen, </a:t>
              </a:r>
              <a:br>
                <a:rPr lang="de-DE" dirty="0" smtClean="0"/>
              </a:br>
              <a:r>
                <a:rPr lang="de-DE" dirty="0" err="1" smtClean="0"/>
                <a:t>neurol</a:t>
              </a:r>
              <a:r>
                <a:rPr lang="de-DE" dirty="0" smtClean="0"/>
                <a:t>. Ausfälle</a:t>
              </a:r>
              <a:endParaRPr lang="de-DE" dirty="0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4391472" y="1700808"/>
            <a:ext cx="4752528" cy="923330"/>
            <a:chOff x="467544" y="2132856"/>
            <a:chExt cx="4752528" cy="923330"/>
          </a:xfrm>
        </p:grpSpPr>
        <p:sp>
          <p:nvSpPr>
            <p:cNvPr id="43" name="Textfeld 42"/>
            <p:cNvSpPr txBox="1"/>
            <p:nvPr/>
          </p:nvSpPr>
          <p:spPr>
            <a:xfrm>
              <a:off x="1368152" y="2132856"/>
              <a:ext cx="3851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Anämie, Blutungen, </a:t>
              </a:r>
              <a:br>
                <a:rPr lang="de-DE" dirty="0" smtClean="0"/>
              </a:br>
              <a:r>
                <a:rPr lang="de-DE" dirty="0" smtClean="0"/>
                <a:t>Fieber, Infektionen</a:t>
              </a:r>
            </a:p>
            <a:p>
              <a:r>
                <a:rPr lang="de-DE" dirty="0" smtClean="0"/>
                <a:t>Knochennekrosen</a:t>
              </a:r>
              <a:endParaRPr lang="de-DE" dirty="0"/>
            </a:p>
          </p:txBody>
        </p:sp>
        <p:pic>
          <p:nvPicPr>
            <p:cNvPr id="34" name="Grafik 33" descr="Bildergebnis fÃ¼r knochenmark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7544" y="2276872"/>
              <a:ext cx="576064" cy="653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uppieren 51"/>
          <p:cNvGrpSpPr/>
          <p:nvPr/>
        </p:nvGrpSpPr>
        <p:grpSpPr>
          <a:xfrm>
            <a:off x="4283968" y="3068960"/>
            <a:ext cx="3874281" cy="648072"/>
            <a:chOff x="1979712" y="1268760"/>
            <a:chExt cx="3874281" cy="648072"/>
          </a:xfrm>
        </p:grpSpPr>
        <p:pic>
          <p:nvPicPr>
            <p:cNvPr id="120839" name="Picture 7" descr="C:\Users\Elisabeth\AppData\Local\Microsoft\Windows\INetCache\IE\RSN14UTZ\nieren-pyramides-renales-ureter-gefaesse[1].jpg"/>
            <p:cNvPicPr preferRelativeResize="0">
              <a:picLocks noChangeAspect="1" noChangeArrowheads="1"/>
            </p:cNvPicPr>
            <p:nvPr/>
          </p:nvPicPr>
          <p:blipFill>
            <a:blip r:embed="rId12" cstate="print"/>
            <a:srcRect l="14175" t="16242" r="7864" b="12884"/>
            <a:stretch>
              <a:fillRect/>
            </a:stretch>
          </p:blipFill>
          <p:spPr bwMode="auto">
            <a:xfrm>
              <a:off x="1979712" y="1340768"/>
              <a:ext cx="792088" cy="576064"/>
            </a:xfrm>
            <a:prstGeom prst="rect">
              <a:avLst/>
            </a:prstGeom>
            <a:noFill/>
          </p:spPr>
        </p:pic>
        <p:sp>
          <p:nvSpPr>
            <p:cNvPr id="50" name="Textfeld 49"/>
            <p:cNvSpPr txBox="1"/>
            <p:nvPr/>
          </p:nvSpPr>
          <p:spPr>
            <a:xfrm>
              <a:off x="2987824" y="1268760"/>
              <a:ext cx="28661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Ausscheidungsstörung </a:t>
              </a:r>
              <a:br>
                <a:rPr lang="de-DE" dirty="0" smtClean="0"/>
              </a:br>
              <a:r>
                <a:rPr lang="de-DE" dirty="0" smtClean="0"/>
                <a:t>von Wasser und Elektrolyten</a:t>
              </a:r>
              <a:endParaRPr lang="de-DE" dirty="0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4355976" y="5229200"/>
            <a:ext cx="2092772" cy="900951"/>
            <a:chOff x="395536" y="5445224"/>
            <a:chExt cx="2092772" cy="900951"/>
          </a:xfrm>
        </p:grpSpPr>
        <p:pic>
          <p:nvPicPr>
            <p:cNvPr id="120834" name="Picture 2" descr="C:\Users\Elisabeth\AppData\Local\Microsoft\Windows\INetCache\IE\XKAXY9FE\Expiration_diagram.svg[1].png"/>
            <p:cNvPicPr preferRelativeResize="0">
              <a:picLocks noChangeAspect="1" noChangeArrowheads="1"/>
            </p:cNvPicPr>
            <p:nvPr/>
          </p:nvPicPr>
          <p:blipFill>
            <a:blip r:embed="rId13" cstate="print"/>
            <a:srcRect l="4504" r="40715" b="10101"/>
            <a:stretch>
              <a:fillRect/>
            </a:stretch>
          </p:blipFill>
          <p:spPr bwMode="auto">
            <a:xfrm>
              <a:off x="395536" y="5445224"/>
              <a:ext cx="620840" cy="900951"/>
            </a:xfrm>
            <a:prstGeom prst="rect">
              <a:avLst/>
            </a:prstGeom>
            <a:noFill/>
          </p:spPr>
        </p:pic>
        <p:sp>
          <p:nvSpPr>
            <p:cNvPr id="58" name="Textfeld 57"/>
            <p:cNvSpPr txBox="1"/>
            <p:nvPr/>
          </p:nvSpPr>
          <p:spPr>
            <a:xfrm>
              <a:off x="1331640" y="5805264"/>
              <a:ext cx="115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Fibrose</a:t>
              </a:r>
              <a:endParaRPr lang="de-DE" dirty="0"/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251520" y="6021288"/>
            <a:ext cx="2980637" cy="491591"/>
            <a:chOff x="251520" y="6021288"/>
            <a:chExt cx="2980637" cy="491591"/>
          </a:xfrm>
        </p:grpSpPr>
        <p:sp>
          <p:nvSpPr>
            <p:cNvPr id="51" name="Textfeld 50"/>
            <p:cNvSpPr txBox="1"/>
            <p:nvPr/>
          </p:nvSpPr>
          <p:spPr>
            <a:xfrm>
              <a:off x="1115616" y="6093296"/>
              <a:ext cx="2116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Sekundärmalignome</a:t>
              </a:r>
            </a:p>
          </p:txBody>
        </p:sp>
        <p:pic>
          <p:nvPicPr>
            <p:cNvPr id="62" name="Grafik 61" descr="Bildergebnis fÃ¼r zweitmalignom"/>
            <p:cNvPicPr preferRelativeResize="0">
              <a:picLocks noChangeAspect="1"/>
            </p:cNvPicPr>
            <p:nvPr/>
          </p:nvPicPr>
          <p:blipFill>
            <a:blip r:embed="rId14" cstate="print"/>
            <a:srcRect l="15637" t="6913" r="4182"/>
            <a:stretch>
              <a:fillRect/>
            </a:stretch>
          </p:blipFill>
          <p:spPr bwMode="auto">
            <a:xfrm>
              <a:off x="251520" y="6021288"/>
              <a:ext cx="724001" cy="491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de-DE" sz="2800" dirty="0" smtClean="0"/>
              <a:t>Schädigung von gesunden Organsystemen</a:t>
            </a:r>
          </a:p>
          <a:p>
            <a:pPr eaLnBrk="1" hangingPunct="1"/>
            <a:r>
              <a:rPr lang="de-DE" sz="2800" dirty="0" smtClean="0"/>
              <a:t>Schädigung von durch Erkrankung vorgeschädigten Organsystemen</a:t>
            </a:r>
          </a:p>
          <a:p>
            <a:pPr eaLnBrk="1" hangingPunct="1"/>
            <a:endParaRPr lang="de-DE" sz="2800" dirty="0" smtClean="0"/>
          </a:p>
          <a:p>
            <a:pPr eaLnBrk="1" hangingPunct="1">
              <a:buFontTx/>
              <a:buNone/>
            </a:pPr>
            <a:r>
              <a:rPr lang="de-DE" sz="2800" dirty="0" smtClean="0">
                <a:sym typeface="Symbol" pitchFamily="18" charset="2"/>
              </a:rPr>
              <a:t>    z. T. höhere Mortalität durch Therapie-</a:t>
            </a:r>
            <a:r>
              <a:rPr lang="de-DE" sz="2800" dirty="0" err="1" smtClean="0">
                <a:sym typeface="Symbol" pitchFamily="18" charset="2"/>
              </a:rPr>
              <a:t>komplikationen</a:t>
            </a:r>
            <a:r>
              <a:rPr lang="de-DE" sz="2800" dirty="0" smtClean="0">
                <a:sym typeface="Symbol" pitchFamily="18" charset="2"/>
              </a:rPr>
              <a:t> als durch Erkrankung selbst (z. B. Standard-ALL) </a:t>
            </a:r>
            <a:endParaRPr lang="de-DE" sz="2800" dirty="0" smtClean="0"/>
          </a:p>
        </p:txBody>
      </p:sp>
      <p:sp>
        <p:nvSpPr>
          <p:cNvPr id="50181" name="Datumsplatzhalter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86EC590-14BE-459E-8B79-0CD737588B4C}" type="datetime1">
              <a:rPr lang="de-DE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50182" name="Fußzeilenplatzhalt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Therapeutische Möglichkeiten</a:t>
            </a:r>
          </a:p>
        </p:txBody>
      </p:sp>
      <p:sp>
        <p:nvSpPr>
          <p:cNvPr id="50180" name="Foliennummernplatzhalt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FA29C2-DC43-4646-B4DD-4B10B1BCFCFE}" type="slidenum">
              <a:rPr lang="de-DE">
                <a:cs typeface="Arial" charset="0"/>
              </a:rPr>
              <a:pPr>
                <a:defRPr/>
              </a:pPr>
              <a:t>23</a:t>
            </a:fld>
            <a:endParaRPr lang="de-DE">
              <a:cs typeface="Arial" charset="0"/>
            </a:endParaRPr>
          </a:p>
        </p:txBody>
      </p:sp>
      <p:grpSp>
        <p:nvGrpSpPr>
          <p:cNvPr id="7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8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8" name="Grafik 27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0" name="Grafik 29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Rechteck 3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3" name="Grafik 22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5" name="Grafik 24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Rechteck 2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8" name="Grafik 17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0" name="Grafik 19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Rechteck 2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3" name="Grafik 12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5" name="Grafik 14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Rechteck 1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2" name="Grafik 11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itel 1"/>
          <p:cNvSpPr txBox="1">
            <a:spLocks/>
          </p:cNvSpPr>
          <p:nvPr/>
        </p:nvSpPr>
        <p:spPr>
          <a:xfrm>
            <a:off x="323528" y="404664"/>
            <a:ext cx="8496944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Chemotherapie – Nebenwirkungen: akut oder chronisch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Strahlentherapie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Therapeutische Möglichkeiten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Teletherapie: Strahlenquelle außerhalb des Körpers</a:t>
            </a:r>
          </a:p>
          <a:p>
            <a:r>
              <a:rPr lang="de-DE" sz="2400" dirty="0" err="1" smtClean="0"/>
              <a:t>Brachytherapie</a:t>
            </a:r>
            <a:r>
              <a:rPr lang="de-DE" sz="2400" dirty="0" smtClean="0"/>
              <a:t>: Strahlenquelle am oder im Körper</a:t>
            </a:r>
          </a:p>
          <a:p>
            <a:r>
              <a:rPr lang="de-DE" sz="2400" dirty="0" smtClean="0"/>
              <a:t>Intraoperativ: Bestrahlung (lokal) während der OP</a:t>
            </a:r>
          </a:p>
          <a:p>
            <a:r>
              <a:rPr lang="de-DE" sz="2400" dirty="0" smtClean="0"/>
              <a:t>Ganzkörperbestrahlung (z. B. vor Stammzelltransplantation)</a:t>
            </a:r>
          </a:p>
        </p:txBody>
      </p:sp>
      <p:pic>
        <p:nvPicPr>
          <p:cNvPr id="31" name="Grafik 30" descr="Bildergebnis fÃ¼r strahlentherapi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77072"/>
            <a:ext cx="3024376" cy="179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Chirurgische Therapie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Therapeutische Möglichkeiten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472608"/>
          </a:xfrm>
        </p:spPr>
        <p:txBody>
          <a:bodyPr>
            <a:normAutofit/>
          </a:bodyPr>
          <a:lstStyle/>
          <a:p>
            <a:r>
              <a:rPr lang="de-DE" sz="2400" dirty="0" smtClean="0"/>
              <a:t>Biopsien</a:t>
            </a:r>
          </a:p>
          <a:p>
            <a:r>
              <a:rPr lang="de-DE" sz="2400" dirty="0" smtClean="0"/>
              <a:t>Entfernung/Teilentfernung eines Tumors primär oder verzögert</a:t>
            </a:r>
          </a:p>
          <a:p>
            <a:r>
              <a:rPr lang="de-DE" sz="2400" dirty="0" smtClean="0"/>
              <a:t>Amputationen</a:t>
            </a:r>
          </a:p>
          <a:p>
            <a:r>
              <a:rPr lang="de-DE" sz="2400" dirty="0" smtClean="0"/>
              <a:t>Implantation von zentralvenösen </a:t>
            </a:r>
            <a:br>
              <a:rPr lang="de-DE" sz="2400" dirty="0" smtClean="0"/>
            </a:br>
            <a:r>
              <a:rPr lang="de-DE" sz="2400" dirty="0" smtClean="0"/>
              <a:t>Systemen: Port, </a:t>
            </a:r>
            <a:r>
              <a:rPr lang="de-DE" sz="2400" dirty="0" err="1" smtClean="0"/>
              <a:t>Broviac</a:t>
            </a:r>
            <a:endParaRPr lang="de-DE" sz="2400" dirty="0" smtClean="0"/>
          </a:p>
          <a:p>
            <a:r>
              <a:rPr lang="de-DE" sz="2400" dirty="0" smtClean="0"/>
              <a:t>Transplantation (SZT, Organe)</a:t>
            </a:r>
          </a:p>
          <a:p>
            <a:r>
              <a:rPr lang="de-DE" sz="2400" dirty="0" smtClean="0"/>
              <a:t>Palliative Eingriffe </a:t>
            </a:r>
            <a:br>
              <a:rPr lang="de-DE" sz="2400" dirty="0" smtClean="0"/>
            </a:br>
            <a:r>
              <a:rPr lang="de-DE" sz="2400" dirty="0" smtClean="0"/>
              <a:t>(PEG, Stoma, Massenreduktion…)</a:t>
            </a:r>
            <a:endParaRPr lang="de-DE" sz="2400" dirty="0"/>
          </a:p>
          <a:p>
            <a:r>
              <a:rPr lang="de-DE" sz="2400" dirty="0" smtClean="0"/>
              <a:t>Operative Intervention </a:t>
            </a:r>
            <a:br>
              <a:rPr lang="de-DE" sz="2400" dirty="0" smtClean="0"/>
            </a:br>
            <a:r>
              <a:rPr lang="de-DE" sz="2400" dirty="0" smtClean="0"/>
              <a:t>bei Komplikationen: </a:t>
            </a:r>
            <a:br>
              <a:rPr lang="de-DE" sz="2400" dirty="0" smtClean="0"/>
            </a:br>
            <a:r>
              <a:rPr lang="de-DE" sz="2400" dirty="0" smtClean="0"/>
              <a:t>Nekrosen, intrazerebrale Blutungen,</a:t>
            </a:r>
          </a:p>
          <a:p>
            <a:r>
              <a:rPr lang="de-DE" sz="2400" dirty="0" smtClean="0"/>
              <a:t>Second-Look-Operationen</a:t>
            </a:r>
          </a:p>
          <a:p>
            <a:endParaRPr lang="de-DE" sz="2400" dirty="0" smtClean="0"/>
          </a:p>
        </p:txBody>
      </p:sp>
      <p:pic>
        <p:nvPicPr>
          <p:cNvPr id="31" name="Grafik 30" descr="Bildergebnis fÃ¼r chirurgische therapie tum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92696"/>
            <a:ext cx="1296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Grafik 32" descr="Bildergebnis fÃ¼r portsystem chemotherapi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4944" y="2708920"/>
            <a:ext cx="2409056" cy="155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Grafik 33" descr="Bildergebnis fÃ¼r broviac katheter kinder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2708920"/>
            <a:ext cx="24483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Grafik 34" descr="Bildergebnis fÃ¼r nekrose bilder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5013176"/>
            <a:ext cx="18722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Grafik 37" descr="Bildergebnis fÃ¼r peg"/>
          <p:cNvPicPr/>
          <p:nvPr/>
        </p:nvPicPr>
        <p:blipFill>
          <a:blip r:embed="rId9" cstate="print"/>
          <a:srcRect t="15102" r="65000" b="27792"/>
          <a:stretch>
            <a:fillRect/>
          </a:stretch>
        </p:blipFill>
        <p:spPr bwMode="auto">
          <a:xfrm>
            <a:off x="7127736" y="3861048"/>
            <a:ext cx="201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Grafik 38" descr="Bildergebnis fÃ¼r stoma bei Kindern"/>
          <p:cNvPicPr/>
          <p:nvPr/>
        </p:nvPicPr>
        <p:blipFill>
          <a:blip r:embed="rId10" cstate="print"/>
          <a:srcRect l="3751" t="62335" r="76250" b="12996"/>
          <a:stretch>
            <a:fillRect/>
          </a:stretch>
        </p:blipFill>
        <p:spPr bwMode="auto">
          <a:xfrm>
            <a:off x="5580112" y="3861048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2016224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Stammzelltransplantation: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2400" b="1" dirty="0" smtClean="0">
                <a:solidFill>
                  <a:srgbClr val="FF0000"/>
                </a:solidFill>
              </a:rPr>
              <a:t/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2400" dirty="0" err="1" smtClean="0">
                <a:solidFill>
                  <a:srgbClr val="FF0000"/>
                </a:solidFill>
              </a:rPr>
              <a:t>autolog</a:t>
            </a:r>
            <a:r>
              <a:rPr lang="de-DE" sz="2400" dirty="0" smtClean="0">
                <a:solidFill>
                  <a:srgbClr val="FF0000"/>
                </a:solidFill>
              </a:rPr>
              <a:t> 	– 	</a:t>
            </a:r>
            <a:r>
              <a:rPr lang="de-DE" sz="2400" dirty="0" err="1" smtClean="0">
                <a:solidFill>
                  <a:srgbClr val="FF0000"/>
                </a:solidFill>
              </a:rPr>
              <a:t>allogen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FF0000"/>
                </a:solidFill>
              </a:rPr>
              <a:t>	     (vom Patienten)                          (von anderen Menschen)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Therapeutische Möglichkeiten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251520" y="2177480"/>
            <a:ext cx="8579296" cy="4419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200" dirty="0" smtClean="0"/>
              <a:t>Stammzellgewinnung:</a:t>
            </a:r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endParaRPr lang="de-DE" sz="2200" dirty="0"/>
          </a:p>
          <a:p>
            <a:endParaRPr lang="de-DE" sz="2200" dirty="0" smtClean="0"/>
          </a:p>
          <a:p>
            <a:r>
              <a:rPr lang="de-DE" sz="2200" dirty="0" smtClean="0"/>
              <a:t>Problem: </a:t>
            </a:r>
          </a:p>
          <a:p>
            <a:pPr lvl="1"/>
            <a:r>
              <a:rPr lang="de-DE" sz="2200" dirty="0" smtClean="0"/>
              <a:t>Zeitnahes Finden eines geeigneten Spenders (HLA-Typisierung)</a:t>
            </a:r>
          </a:p>
          <a:p>
            <a:pPr lvl="1"/>
            <a:r>
              <a:rPr lang="de-DE" sz="2200" dirty="0" smtClean="0"/>
              <a:t>Abstoßungsreaktion (Graft-versus-Host-</a:t>
            </a:r>
            <a:r>
              <a:rPr lang="de-DE" sz="2200" dirty="0" err="1" smtClean="0"/>
              <a:t>Disease</a:t>
            </a:r>
            <a:r>
              <a:rPr lang="de-DE" sz="2200" dirty="0" smtClean="0"/>
              <a:t>): </a:t>
            </a:r>
            <a:br>
              <a:rPr lang="de-DE" sz="2200" dirty="0" smtClean="0"/>
            </a:br>
            <a:r>
              <a:rPr lang="de-DE" sz="2200" dirty="0" smtClean="0"/>
              <a:t>systemische Entzündungsreaktion, v. a. Darm, Haut und Leber</a:t>
            </a:r>
          </a:p>
          <a:p>
            <a:pPr lvl="1"/>
            <a:r>
              <a:rPr lang="de-DE" sz="2200" dirty="0" smtClean="0"/>
              <a:t>Andere Komplikationen</a:t>
            </a:r>
          </a:p>
          <a:p>
            <a:endParaRPr lang="de-DE" sz="2400" dirty="0"/>
          </a:p>
        </p:txBody>
      </p:sp>
      <p:cxnSp>
        <p:nvCxnSpPr>
          <p:cNvPr id="33" name="Gerade Verbindung mit Pfeil 32"/>
          <p:cNvCxnSpPr/>
          <p:nvPr/>
        </p:nvCxnSpPr>
        <p:spPr>
          <a:xfrm flipH="1">
            <a:off x="3131840" y="908720"/>
            <a:ext cx="216024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5508104" y="908720"/>
            <a:ext cx="216024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 descr="Bildergebnis fÃ¼r knochenmarkpunktion durchfÃ¼hru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179888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Grafik 35" descr="Bildergebnis fÃ¼r stammzellenspend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636912"/>
            <a:ext cx="22322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Grafik 36" descr="Bildergebnis fÃ¼r nabelschnurblut spend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636912"/>
            <a:ext cx="20234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feld 37"/>
          <p:cNvSpPr txBox="1"/>
          <p:nvPr/>
        </p:nvSpPr>
        <p:spPr>
          <a:xfrm>
            <a:off x="6300192" y="3933056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Nabelschnurblut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827584" y="3933056"/>
            <a:ext cx="1481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Knochenmark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3347864" y="3933056"/>
            <a:ext cx="161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Peripheres Blut</a:t>
            </a:r>
            <a:endParaRPr lang="de-DE" dirty="0"/>
          </a:p>
        </p:txBody>
      </p:sp>
      <p:pic>
        <p:nvPicPr>
          <p:cNvPr id="41" name="Grafik 40" descr="Bildergebnis fÃ¼r stammzelltransplantation"/>
          <p:cNvPicPr preferRelativeResize="0"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48680"/>
            <a:ext cx="1095189" cy="82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Antikörper-Therapie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Antikörper-Therapie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dirty="0" smtClean="0"/>
              <a:t>Infusion Tumor-spezifischer Antikörper</a:t>
            </a:r>
          </a:p>
        </p:txBody>
      </p:sp>
      <p:pic>
        <p:nvPicPr>
          <p:cNvPr id="33" name="Grafik 32" descr="Bildergebnis fÃ¼r tumorspezifische antikÃ¶rper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564904"/>
            <a:ext cx="4032448" cy="312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Andere Immunologische Therapien und Forschungsansätze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323528" y="3645024"/>
            <a:ext cx="8579296" cy="2232247"/>
          </a:xfrm>
        </p:spPr>
        <p:txBody>
          <a:bodyPr>
            <a:normAutofit/>
          </a:bodyPr>
          <a:lstStyle/>
          <a:p>
            <a:r>
              <a:rPr lang="de-DE" sz="2400" dirty="0" smtClean="0"/>
              <a:t>Verschiedene Therapien, </a:t>
            </a:r>
            <a:br>
              <a:rPr lang="de-DE" sz="2400" dirty="0" smtClean="0"/>
            </a:br>
            <a:r>
              <a:rPr lang="de-DE" sz="2400" dirty="0" smtClean="0"/>
              <a:t>die mit sehr verschiedenen Mechanismen auf den immunologischen Prozess der Tumorentwicklung bzw. das Immunsystem des Patienten wirken</a:t>
            </a:r>
          </a:p>
          <a:p>
            <a:r>
              <a:rPr lang="de-DE" sz="2400" dirty="0" smtClean="0"/>
              <a:t>Bisher nur teilweise in der Praxis anwendbar</a:t>
            </a:r>
          </a:p>
        </p:txBody>
      </p:sp>
      <p:pic>
        <p:nvPicPr>
          <p:cNvPr id="33" name="Grafik 32" descr="https://www.krebskranke-kinder-tuebingen.de/uploads/_processed_/csm_Abbildung1_Car-T-Zellen_a6b2d85d1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556792"/>
            <a:ext cx="2736304" cy="220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Unterstützende Therapien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Schmerztherapie</a:t>
            </a:r>
          </a:p>
          <a:p>
            <a:r>
              <a:rPr lang="de-DE" sz="2400" dirty="0" err="1" smtClean="0"/>
              <a:t>Antiemese</a:t>
            </a:r>
            <a:endParaRPr lang="de-DE" sz="2400" dirty="0" smtClean="0"/>
          </a:p>
          <a:p>
            <a:r>
              <a:rPr lang="de-DE" sz="2400" dirty="0" smtClean="0"/>
              <a:t>Transfusionen, Wachstumsfaktoren (G-CSF)</a:t>
            </a:r>
          </a:p>
          <a:p>
            <a:r>
              <a:rPr lang="de-DE" sz="2400" dirty="0" smtClean="0"/>
              <a:t>Therapie von Infektionen</a:t>
            </a:r>
          </a:p>
          <a:p>
            <a:r>
              <a:rPr lang="de-DE" sz="2400" dirty="0" smtClean="0"/>
              <a:t>Ernährung</a:t>
            </a:r>
          </a:p>
          <a:p>
            <a:r>
              <a:rPr lang="de-DE" sz="2400" dirty="0" smtClean="0"/>
              <a:t>Psychologische Betreuung von Patient und Familie</a:t>
            </a:r>
          </a:p>
          <a:p>
            <a:r>
              <a:rPr lang="de-DE" sz="2400" dirty="0" smtClean="0"/>
              <a:t>Musik- und Kunsttherapie</a:t>
            </a:r>
          </a:p>
          <a:p>
            <a:r>
              <a:rPr lang="de-DE" sz="2400" dirty="0" smtClean="0"/>
              <a:t>Klinik-Clowns</a:t>
            </a:r>
          </a:p>
          <a:p>
            <a:r>
              <a:rPr lang="de-DE" sz="2400" dirty="0" smtClean="0"/>
              <a:t>Komplementäre und alternative Therapie</a:t>
            </a:r>
          </a:p>
          <a:p>
            <a:endParaRPr lang="de-DE" sz="2400" dirty="0" smtClean="0"/>
          </a:p>
        </p:txBody>
      </p:sp>
      <p:pic>
        <p:nvPicPr>
          <p:cNvPr id="33" name="Grafik 32" descr="Bildergebnis fÃ¼r supportivtherapie onkologi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692696"/>
            <a:ext cx="21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40160"/>
          </a:xfrm>
        </p:spPr>
        <p:txBody>
          <a:bodyPr>
            <a:norm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Häufigkeiten von Krebserkrankungen bei Kindern und Jugendlichen unter 18 Jahren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4847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Zentrale Erfassung der Erkrankungen seit 1980  am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FF0000"/>
                </a:solidFill>
              </a:rPr>
              <a:t>Deutschen Kinderkrebsregister 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/>
              <a:t>am Institut für Medizinische Biometrie, Epidemiologie und Informatik (IMBEI) </a:t>
            </a:r>
            <a:br>
              <a:rPr lang="de-DE" sz="2400" dirty="0" smtClean="0"/>
            </a:br>
            <a:r>
              <a:rPr lang="de-DE" sz="2400" dirty="0" smtClean="0"/>
              <a:t>an der Johannes Gutenberg-Universität Mainz</a:t>
            </a:r>
          </a:p>
          <a:p>
            <a:r>
              <a:rPr lang="de-DE" sz="2400" dirty="0" smtClean="0"/>
              <a:t>1980 Erfassung aller Krebserkrankungen der Kinder unter 15 Jahren</a:t>
            </a:r>
          </a:p>
          <a:p>
            <a:r>
              <a:rPr lang="de-DE" sz="2400" dirty="0" smtClean="0"/>
              <a:t>Seit 1991 Erfassung auch aus den neuen Bundesländern</a:t>
            </a:r>
          </a:p>
          <a:p>
            <a:r>
              <a:rPr lang="de-DE" sz="2400" dirty="0" smtClean="0"/>
              <a:t>Seit 2008 Erfassung der Krebsfälle unter 18 Jahren</a:t>
            </a:r>
          </a:p>
          <a:p>
            <a:r>
              <a:rPr lang="de-DE" sz="2400" dirty="0" smtClean="0"/>
              <a:t>2016 Vollzähligkeit für BRD ca. 95%</a:t>
            </a:r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496944" cy="365125"/>
          </a:xfrm>
        </p:spPr>
        <p:txBody>
          <a:bodyPr/>
          <a:lstStyle/>
          <a:p>
            <a:r>
              <a:rPr lang="de-DE" dirty="0" smtClean="0"/>
              <a:t>Daten Deutsches Kinderkrebsregister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5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82154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Therapieoptimierungsstudien </a:t>
            </a:r>
            <a:r>
              <a:rPr lang="de-DE" sz="1000" b="1" dirty="0" smtClean="0">
                <a:solidFill>
                  <a:srgbClr val="FF0000"/>
                </a:solidFill>
              </a:rPr>
              <a:t/>
            </a:r>
            <a:br>
              <a:rPr lang="de-DE" sz="1000" b="1" dirty="0" smtClean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(</a:t>
            </a:r>
            <a:r>
              <a:rPr lang="de-DE" sz="2000" b="1" dirty="0" smtClean="0">
                <a:solidFill>
                  <a:srgbClr val="FF0000"/>
                </a:solidFill>
              </a:rPr>
              <a:t>Gesellschaft für Pädiatrische Onkologie und Hämatologie)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Therapeutische Möglichkeiten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2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de-DE" sz="4400" dirty="0" smtClean="0">
                <a:sym typeface="Symbol"/>
              </a:rPr>
              <a:t>     Behandlungsprotokolle zur Therapie von Kindern und Jugendlichen</a:t>
            </a:r>
          </a:p>
          <a:p>
            <a:pPr lvl="1">
              <a:buFont typeface="Arial" pitchFamily="34" charset="0"/>
              <a:buChar char="•"/>
            </a:pPr>
            <a:r>
              <a:rPr lang="de-DE" sz="4400" dirty="0" smtClean="0">
                <a:sym typeface="Symbol"/>
              </a:rPr>
              <a:t>Erforderliche Diagnostik</a:t>
            </a:r>
          </a:p>
          <a:p>
            <a:pPr lvl="1">
              <a:buFont typeface="Arial" pitchFamily="34" charset="0"/>
              <a:buChar char="•"/>
            </a:pPr>
            <a:r>
              <a:rPr lang="de-DE" sz="4400" dirty="0" smtClean="0">
                <a:sym typeface="Symbol"/>
              </a:rPr>
              <a:t>Therapiepläne</a:t>
            </a:r>
          </a:p>
          <a:p>
            <a:pPr lvl="1">
              <a:buFont typeface="Arial" pitchFamily="34" charset="0"/>
              <a:buChar char="•"/>
            </a:pPr>
            <a:r>
              <a:rPr lang="de-DE" sz="4400" dirty="0" smtClean="0">
                <a:sym typeface="Symbol"/>
              </a:rPr>
              <a:t>Notfallpläne</a:t>
            </a:r>
          </a:p>
          <a:p>
            <a:pPr lvl="1">
              <a:buFont typeface="Arial" pitchFamily="34" charset="0"/>
              <a:buChar char="•"/>
            </a:pPr>
            <a:r>
              <a:rPr lang="de-DE" sz="4400" dirty="0" smtClean="0">
                <a:sym typeface="Symbol"/>
              </a:rPr>
              <a:t>Adressen der Studienleitungen</a:t>
            </a:r>
          </a:p>
          <a:p>
            <a:pPr lvl="1">
              <a:buFont typeface="Arial" pitchFamily="34" charset="0"/>
              <a:buChar char="•"/>
            </a:pPr>
            <a:r>
              <a:rPr lang="de-DE" sz="4400" dirty="0" smtClean="0">
                <a:sym typeface="Symbol"/>
              </a:rPr>
              <a:t>Dokumentationsvorlagen</a:t>
            </a:r>
            <a:endParaRPr lang="de-DE" sz="1400" dirty="0" smtClean="0">
              <a:sym typeface="Symbol"/>
            </a:endParaRPr>
          </a:p>
          <a:p>
            <a:pPr>
              <a:buNone/>
            </a:pPr>
            <a:r>
              <a:rPr lang="de-DE" sz="2800" dirty="0" smtClean="0">
                <a:sym typeface="Symbol"/>
              </a:rPr>
              <a:t>				</a:t>
            </a:r>
            <a:r>
              <a:rPr lang="de-DE" sz="4400" dirty="0" smtClean="0">
                <a:sym typeface="Symbol"/>
              </a:rPr>
              <a:t></a:t>
            </a:r>
          </a:p>
          <a:p>
            <a:pPr lvl="1">
              <a:buFont typeface="Arial" pitchFamily="34" charset="0"/>
              <a:buChar char="•"/>
            </a:pPr>
            <a:r>
              <a:rPr lang="de-DE" sz="4400" dirty="0" smtClean="0"/>
              <a:t>Zunehmend hohe ereignisfreie Überlebenswahrscheinlichkeit</a:t>
            </a:r>
          </a:p>
          <a:p>
            <a:pPr lvl="1">
              <a:buFont typeface="Arial" pitchFamily="34" charset="0"/>
              <a:buChar char="•"/>
            </a:pPr>
            <a:r>
              <a:rPr lang="de-DE" sz="4400" dirty="0" smtClean="0"/>
              <a:t>Minimierung möglicher Spätfolgen</a:t>
            </a:r>
          </a:p>
          <a:p>
            <a:pPr lvl="1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</a:t>
            </a:r>
            <a:r>
              <a:rPr lang="de-DE" sz="4400" dirty="0" smtClean="0">
                <a:sym typeface="Symbol"/>
              </a:rPr>
              <a:t>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4400" dirty="0" smtClean="0">
                <a:sym typeface="Symbol"/>
              </a:rPr>
              <a:t> </a:t>
            </a:r>
            <a:r>
              <a:rPr lang="de-DE" sz="4400" u="sng" dirty="0" smtClean="0">
                <a:sym typeface="Symbol"/>
              </a:rPr>
              <a:t>Ziel:</a:t>
            </a:r>
            <a:r>
              <a:rPr lang="de-DE" sz="4400" dirty="0" smtClean="0">
                <a:sym typeface="Symbol"/>
              </a:rPr>
              <a:t>  Reduzierung der Therapie bei gleichbleibend hohen </a:t>
            </a:r>
            <a:br>
              <a:rPr lang="de-DE" sz="4400" dirty="0" smtClean="0">
                <a:sym typeface="Symbol"/>
              </a:rPr>
            </a:br>
            <a:r>
              <a:rPr lang="de-DE" sz="4400" dirty="0" smtClean="0">
                <a:sym typeface="Symbol"/>
              </a:rPr>
              <a:t>          Heilungschancen</a:t>
            </a:r>
            <a:endParaRPr lang="de-DE" sz="4400" dirty="0" smtClean="0"/>
          </a:p>
        </p:txBody>
      </p:sp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726187">
            <a:off x="8055338" y="644551"/>
            <a:ext cx="1007691" cy="879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Krebs bei Kindern - und dann?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Vallo, Kinderärzte im </a:t>
            </a:r>
            <a:r>
              <a:rPr lang="de-DE" dirty="0" err="1" smtClean="0"/>
              <a:t>Medicum</a:t>
            </a:r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1403648" y="2332037"/>
            <a:ext cx="7571184" cy="3257203"/>
          </a:xfrm>
        </p:spPr>
        <p:txBody>
          <a:bodyPr>
            <a:normAutofit fontScale="92500" lnSpcReduction="20000"/>
          </a:bodyPr>
          <a:lstStyle/>
          <a:p>
            <a:r>
              <a:rPr lang="de-DE" sz="3600" dirty="0" smtClean="0"/>
              <a:t>Häufigkeit</a:t>
            </a:r>
          </a:p>
          <a:p>
            <a:r>
              <a:rPr lang="de-DE" sz="3600" dirty="0" smtClean="0"/>
              <a:t>Ursachen</a:t>
            </a:r>
          </a:p>
          <a:p>
            <a:r>
              <a:rPr lang="de-DE" sz="3600" dirty="0" smtClean="0"/>
              <a:t>Therapeutische Möglichkeiten</a:t>
            </a:r>
          </a:p>
          <a:p>
            <a:r>
              <a:rPr lang="de-DE" sz="3600" dirty="0" smtClean="0"/>
              <a:t>Erkrankungen – 2 Beispiele</a:t>
            </a:r>
          </a:p>
          <a:p>
            <a:r>
              <a:rPr lang="de-DE" sz="3600" dirty="0" smtClean="0"/>
              <a:t>Psychosoziales Umfeld</a:t>
            </a:r>
          </a:p>
          <a:p>
            <a:r>
              <a:rPr lang="de-DE" sz="3600" dirty="0" smtClean="0"/>
              <a:t>Das weitere Leben …</a:t>
            </a:r>
            <a:endParaRPr lang="de-DE" sz="3600" dirty="0"/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507412" cy="48228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de-DE" dirty="0" smtClean="0"/>
              <a:t>  </a:t>
            </a:r>
            <a:r>
              <a:rPr lang="de-DE" sz="2800" b="1" dirty="0" smtClean="0">
                <a:solidFill>
                  <a:srgbClr val="FF0000"/>
                </a:solidFill>
              </a:rPr>
              <a:t>Akute lymphoblastische Leukämie (ALL)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39552" y="1844824"/>
            <a:ext cx="80137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e-DE" sz="2400" dirty="0"/>
              <a:t> Häufigste Form (80%) der Leukämie bei Kindern und</a:t>
            </a:r>
            <a:br>
              <a:rPr lang="de-DE" sz="2400" dirty="0"/>
            </a:br>
            <a:r>
              <a:rPr lang="de-DE" sz="2400" dirty="0"/>
              <a:t>   Jugendlichen</a:t>
            </a:r>
          </a:p>
          <a:p>
            <a:pPr>
              <a:buFontTx/>
              <a:buChar char="•"/>
            </a:pPr>
            <a:r>
              <a:rPr lang="de-DE" sz="2400" dirty="0"/>
              <a:t> Haupterkrankungsalter: </a:t>
            </a:r>
            <a:r>
              <a:rPr lang="de-DE" sz="2400" dirty="0" smtClean="0"/>
              <a:t>Kleinkindalter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 dirty="0"/>
              <a:t> Bösartige Erkrankung des Blut bildenden Systems </a:t>
            </a:r>
            <a:endParaRPr lang="de-DE" sz="2400" dirty="0" smtClean="0"/>
          </a:p>
          <a:p>
            <a:pPr lvl="2"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Erythropoese</a:t>
            </a:r>
            <a:endParaRPr lang="de-DE" sz="2400" dirty="0" smtClean="0"/>
          </a:p>
          <a:p>
            <a:pPr lvl="2"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Leukopoese</a:t>
            </a:r>
            <a:endParaRPr lang="de-DE" sz="2400" dirty="0" smtClean="0"/>
          </a:p>
          <a:p>
            <a:pPr lvl="2">
              <a:buFont typeface="Arial" pitchFamily="34" charset="0"/>
              <a:buChar char="•"/>
            </a:pPr>
            <a:r>
              <a:rPr lang="de-DE" sz="2400" dirty="0" smtClean="0"/>
              <a:t> </a:t>
            </a:r>
            <a:r>
              <a:rPr lang="de-DE" sz="2400" dirty="0" err="1" smtClean="0"/>
              <a:t>Thrombopoese</a:t>
            </a:r>
            <a:endParaRPr lang="de-DE" sz="2400" dirty="0" smtClean="0"/>
          </a:p>
          <a:p>
            <a:pPr>
              <a:buFontTx/>
              <a:buChar char="•"/>
            </a:pP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11A6-1A14-4447-92EA-B38F39293CC2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Akute Lymphoblastische Leukämie</a:t>
            </a:r>
            <a:endParaRPr lang="de-DE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21.08.2016</a:t>
            </a:r>
            <a:endParaRPr lang="de-DE"/>
          </a:p>
        </p:txBody>
      </p:sp>
      <p:grpSp>
        <p:nvGrpSpPr>
          <p:cNvPr id="7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8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31" name="Grafik 30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2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3" name="Grafik 32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4" name="Rechteck 33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5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6" name="Grafik 25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8" name="Grafik 27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Rechteck 28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0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3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21" name="Grafik 20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3" name="Grafik 22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Rechteck 23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5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4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6" name="Grafik 15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8" name="Grafik 17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Rechteck 18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0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Grafik 14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8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8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8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8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58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395536" y="1484784"/>
            <a:ext cx="853244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de-DE" sz="2400" dirty="0"/>
              <a:t> Entstehung im Knochenmark (Ort der Blutbildung)</a:t>
            </a:r>
          </a:p>
          <a:p>
            <a:pPr>
              <a:buFontTx/>
              <a:buChar char="•"/>
            </a:pPr>
            <a:r>
              <a:rPr lang="de-DE" sz="2400" dirty="0"/>
              <a:t> Ausbreitung über das gesamte Organsystem </a:t>
            </a:r>
          </a:p>
          <a:p>
            <a:endParaRPr lang="de-DE" sz="2400" dirty="0"/>
          </a:p>
          <a:p>
            <a:pPr>
              <a:buFontTx/>
              <a:buChar char="•"/>
            </a:pPr>
            <a:r>
              <a:rPr lang="de-DE" sz="2400" dirty="0"/>
              <a:t> Überproduktion unreifer </a:t>
            </a:r>
            <a:r>
              <a:rPr lang="de-DE" sz="2400" dirty="0" smtClean="0"/>
              <a:t>(funktionsloser) weißer </a:t>
            </a:r>
            <a:r>
              <a:rPr lang="de-DE" sz="2400" dirty="0"/>
              <a:t>Blutkörperchen</a:t>
            </a:r>
          </a:p>
          <a:p>
            <a:pPr>
              <a:buFontTx/>
              <a:buChar char="•"/>
            </a:pPr>
            <a:r>
              <a:rPr lang="de-DE" sz="2400" dirty="0"/>
              <a:t> Verdrängung der normalen Blutbildung</a:t>
            </a:r>
          </a:p>
          <a:p>
            <a:pPr>
              <a:buFontTx/>
              <a:buChar char="•"/>
            </a:pPr>
            <a:endParaRPr lang="de-DE" sz="2400" dirty="0"/>
          </a:p>
          <a:p>
            <a:r>
              <a:rPr lang="de-DE" sz="2400" dirty="0"/>
              <a:t>			</a:t>
            </a:r>
            <a:r>
              <a:rPr lang="de-DE" sz="2400" dirty="0">
                <a:sym typeface="Symbol" pitchFamily="18" charset="2"/>
              </a:rPr>
              <a:t></a:t>
            </a:r>
          </a:p>
          <a:p>
            <a:pPr>
              <a:buFontTx/>
              <a:buChar char="•"/>
            </a:pPr>
            <a:endParaRPr lang="de-DE" sz="2400" b="1" dirty="0"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de-DE" sz="2400" dirty="0">
                <a:sym typeface="Symbol" pitchFamily="18" charset="2"/>
              </a:rPr>
              <a:t> funktionstüchtige weiße Blutkörperchen	 </a:t>
            </a:r>
            <a:r>
              <a:rPr lang="de-DE" sz="2400" b="1" dirty="0">
                <a:sym typeface="Symbol" pitchFamily="18" charset="2"/>
              </a:rPr>
              <a:t></a:t>
            </a:r>
          </a:p>
          <a:p>
            <a:pPr>
              <a:buFontTx/>
              <a:buChar char="•"/>
            </a:pPr>
            <a:r>
              <a:rPr lang="de-DE" sz="2400" dirty="0">
                <a:sym typeface="Symbol" pitchFamily="18" charset="2"/>
              </a:rPr>
              <a:t> rote Blutkörperchen 			</a:t>
            </a:r>
            <a:r>
              <a:rPr lang="de-DE" sz="2400" dirty="0" smtClean="0">
                <a:sym typeface="Symbol" pitchFamily="18" charset="2"/>
              </a:rPr>
              <a:t> </a:t>
            </a:r>
            <a:r>
              <a:rPr lang="de-DE" sz="2400" b="1" dirty="0">
                <a:sym typeface="Symbol" pitchFamily="18" charset="2"/>
              </a:rPr>
              <a:t></a:t>
            </a:r>
          </a:p>
          <a:p>
            <a:pPr>
              <a:buFontTx/>
              <a:buChar char="•"/>
            </a:pPr>
            <a:r>
              <a:rPr lang="de-DE" sz="2400" dirty="0">
                <a:sym typeface="Symbol" pitchFamily="18" charset="2"/>
              </a:rPr>
              <a:t> Blutplättchen 		 	          	 </a:t>
            </a:r>
            <a:r>
              <a:rPr lang="de-DE" sz="2400" b="1" dirty="0">
                <a:sym typeface="Symbol" pitchFamily="18" charset="2"/>
              </a:rPr>
              <a:t></a:t>
            </a:r>
            <a:endParaRPr lang="de-DE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11A6-1A14-4447-92EA-B38F39293CC2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Akute Lymphoblastische Leukämie</a:t>
            </a:r>
            <a:endParaRPr lang="de-DE"/>
          </a:p>
        </p:txBody>
      </p:sp>
      <p:grpSp>
        <p:nvGrpSpPr>
          <p:cNvPr id="8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9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9" name="Grafik 28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1" name="Grafik 30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Rechteck 3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4" name="Grafik 23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6" name="Grafik 25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Rechteck 2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9" name="Grafik 18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1" name="Grafik 20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hteck 2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4" name="Grafik 13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6" name="Grafik 15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Rechteck 1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3" name="Grafik 12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Rechteck 33"/>
          <p:cNvSpPr/>
          <p:nvPr/>
        </p:nvSpPr>
        <p:spPr>
          <a:xfrm>
            <a:off x="1421618" y="548680"/>
            <a:ext cx="6095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800" b="1" dirty="0" smtClean="0">
                <a:solidFill>
                  <a:srgbClr val="FF0000"/>
                </a:solidFill>
              </a:rPr>
              <a:t>Akute lymphoblastische Leukämie (ALL)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4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4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146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46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46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146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467544" y="764704"/>
            <a:ext cx="79930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de-DE" sz="2800" dirty="0" smtClean="0">
                <a:solidFill>
                  <a:srgbClr val="92D050"/>
                </a:solidFill>
              </a:rPr>
              <a:t>Blutbilder</a:t>
            </a:r>
            <a:endParaRPr lang="de-DE" sz="2800" dirty="0">
              <a:solidFill>
                <a:srgbClr val="92D050"/>
              </a:solidFill>
            </a:endParaRPr>
          </a:p>
        </p:txBody>
      </p:sp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1116013" y="551656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Normales Blutbild	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4984750" y="5532438"/>
            <a:ext cx="3369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Akute lymphoblastische Leukämie</a:t>
            </a:r>
          </a:p>
        </p:txBody>
      </p:sp>
      <p:pic>
        <p:nvPicPr>
          <p:cNvPr id="145419" name="Picture 11" descr="BBMM_3851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39552" y="2060847"/>
            <a:ext cx="3816424" cy="321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wissensschau.de/images/stammzellen/nabelschnurblut_leukaem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348879"/>
            <a:ext cx="2456245" cy="2793229"/>
          </a:xfrm>
          <a:prstGeom prst="rect">
            <a:avLst/>
          </a:prstGeom>
          <a:noFill/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21.08.2016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11A6-1A14-4447-92EA-B38F39293CC2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Akute Lymphoblastische Leukämie</a:t>
            </a:r>
            <a:endParaRPr lang="de-DE" dirty="0"/>
          </a:p>
        </p:txBody>
      </p:sp>
      <p:grpSp>
        <p:nvGrpSpPr>
          <p:cNvPr id="11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12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32" name="Grafik 31"/>
              <p:cNvPicPr/>
              <p:nvPr/>
            </p:nvPicPr>
            <p:blipFill>
              <a:blip r:embed="rId5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4" name="Grafik 33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Rechteck 34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6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3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7" name="Grafik 26"/>
              <p:cNvPicPr/>
              <p:nvPr/>
            </p:nvPicPr>
            <p:blipFill>
              <a:blip r:embed="rId5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9" name="Grafik 28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Rechteck 29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1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4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22" name="Grafik 21"/>
              <p:cNvPicPr/>
              <p:nvPr/>
            </p:nvPicPr>
            <p:blipFill>
              <a:blip r:embed="rId5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4" name="Grafik 23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Rechteck 24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6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5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7" name="Grafik 16"/>
              <p:cNvPicPr/>
              <p:nvPr/>
            </p:nvPicPr>
            <p:blipFill>
              <a:blip r:embed="rId5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9" name="Grafik 18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Rechteck 19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1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6" name="Grafik 15"/>
            <p:cNvPicPr/>
            <p:nvPr/>
          </p:nvPicPr>
          <p:blipFill>
            <a:blip r:embed="rId5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  <p:bldP spid="145417" grpId="0"/>
      <p:bldP spid="1454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130300" y="908720"/>
            <a:ext cx="80137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400" dirty="0"/>
          </a:p>
          <a:p>
            <a:r>
              <a:rPr lang="de-DE" sz="2800" dirty="0" smtClean="0">
                <a:solidFill>
                  <a:srgbClr val="92D050"/>
                </a:solidFill>
              </a:rPr>
              <a:t>Anamnese </a:t>
            </a:r>
            <a:r>
              <a:rPr lang="de-DE" sz="2800" dirty="0">
                <a:solidFill>
                  <a:srgbClr val="92D050"/>
                </a:solidFill>
              </a:rPr>
              <a:t>(ca. 2 – 3 Wochen):  </a:t>
            </a:r>
          </a:p>
          <a:p>
            <a:endParaRPr lang="de-DE" sz="2800" dirty="0"/>
          </a:p>
          <a:p>
            <a:pPr>
              <a:buFontTx/>
              <a:buChar char="•"/>
            </a:pPr>
            <a:r>
              <a:rPr lang="de-DE" sz="2800" dirty="0"/>
              <a:t> Mattigkeit, Spielunlust, Blässe</a:t>
            </a:r>
          </a:p>
          <a:p>
            <a:pPr>
              <a:buFontTx/>
              <a:buChar char="•"/>
            </a:pPr>
            <a:r>
              <a:rPr lang="de-DE" sz="2800" dirty="0"/>
              <a:t> Fieber, Infektionen</a:t>
            </a:r>
          </a:p>
          <a:p>
            <a:pPr>
              <a:buFontTx/>
              <a:buChar char="•"/>
            </a:pPr>
            <a:r>
              <a:rPr lang="de-DE" sz="2800" dirty="0"/>
              <a:t> Haut- und Schleimhautblutungen</a:t>
            </a:r>
          </a:p>
          <a:p>
            <a:pPr>
              <a:buFontTx/>
              <a:buChar char="•"/>
            </a:pPr>
            <a:r>
              <a:rPr lang="de-DE" sz="2800" dirty="0"/>
              <a:t> Lymphknotenschwellungen</a:t>
            </a:r>
          </a:p>
          <a:p>
            <a:pPr>
              <a:buFontTx/>
              <a:buChar char="•"/>
            </a:pPr>
            <a:r>
              <a:rPr lang="de-DE" sz="2800" dirty="0"/>
              <a:t> Bauchschmerzen, Appetitlosigkeit</a:t>
            </a:r>
          </a:p>
          <a:p>
            <a:pPr>
              <a:buFontTx/>
              <a:buChar char="•"/>
            </a:pPr>
            <a:r>
              <a:rPr lang="de-DE" sz="2800" dirty="0"/>
              <a:t> Knochen- und Gelenkschmerzen</a:t>
            </a:r>
          </a:p>
          <a:p>
            <a:pPr>
              <a:buClr>
                <a:srgbClr val="FFFF00"/>
              </a:buClr>
              <a:buFontTx/>
              <a:buChar char="•"/>
            </a:pPr>
            <a:endParaRPr lang="de-DE" sz="2400" dirty="0"/>
          </a:p>
          <a:p>
            <a:pPr>
              <a:buClr>
                <a:srgbClr val="FFFF00"/>
              </a:buClr>
              <a:buFontTx/>
              <a:buChar char="•"/>
            </a:pPr>
            <a:endParaRPr lang="de-DE" sz="2400" dirty="0"/>
          </a:p>
          <a:p>
            <a:endParaRPr lang="de-DE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11A6-1A14-4447-92EA-B38F39293CC2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Akute Lymphoblastische Leukämie</a:t>
            </a:r>
            <a:endParaRPr lang="de-DE"/>
          </a:p>
        </p:txBody>
      </p:sp>
      <p:grpSp>
        <p:nvGrpSpPr>
          <p:cNvPr id="8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9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9" name="Grafik 28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1" name="Grafik 30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Rechteck 3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4" name="Grafik 23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6" name="Grafik 25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Rechteck 2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9" name="Grafik 18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1" name="Grafik 20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hteck 2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4" name="Grafik 13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6" name="Grafik 15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Rechteck 1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3" name="Grafik 12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6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6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6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6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65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11560" y="1124744"/>
            <a:ext cx="80137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92D050"/>
                </a:solidFill>
              </a:rPr>
              <a:t>Diagnostik</a:t>
            </a:r>
            <a:r>
              <a:rPr lang="de-DE" sz="2400" dirty="0" smtClean="0">
                <a:solidFill>
                  <a:srgbClr val="92D050"/>
                </a:solidFill>
              </a:rPr>
              <a:t>:</a:t>
            </a:r>
          </a:p>
          <a:p>
            <a:endParaRPr lang="de-DE" sz="2400" dirty="0"/>
          </a:p>
          <a:p>
            <a:r>
              <a:rPr lang="de-DE" sz="2400" dirty="0"/>
              <a:t>1. Diagnosesicherung: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 Blutausstrich  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 Knochenmarkpunktion</a:t>
            </a:r>
          </a:p>
          <a:p>
            <a:pPr>
              <a:buFont typeface="Arial" pitchFamily="34" charset="0"/>
              <a:buChar char="•"/>
            </a:pPr>
            <a:endParaRPr lang="de-DE" sz="2400" dirty="0"/>
          </a:p>
          <a:p>
            <a:r>
              <a:rPr lang="de-DE" sz="2400" dirty="0"/>
              <a:t>2. Untersuchung der übrigen Organsysteme: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 Blutentnahmen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 Lumbalpunktion (Entnahme von Nervenwasser)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 Sonographie (Ultraschall)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 Röntgenuntersuchungen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 Computertomographie/Kernspintomographie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/>
              <a:t> Szintigraphie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11A6-1A14-4447-92EA-B38F39293CC2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Akute Lymphoblastische Leukämie</a:t>
            </a:r>
            <a:endParaRPr lang="de-DE"/>
          </a:p>
        </p:txBody>
      </p:sp>
      <p:grpSp>
        <p:nvGrpSpPr>
          <p:cNvPr id="8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9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9" name="Grafik 28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1" name="Grafik 30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Rechteck 3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4" name="Grafik 23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6" name="Grafik 25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Rechteck 2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9" name="Grafik 18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1" name="Grafik 20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hteck 2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4" name="Grafik 13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6" name="Grafik 15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Rechteck 1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3" name="Grafik 12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8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68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68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686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686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86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86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899592" y="1484784"/>
            <a:ext cx="80137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dirty="0">
                <a:solidFill>
                  <a:srgbClr val="92D050"/>
                </a:solidFill>
              </a:rPr>
              <a:t>Therapie:</a:t>
            </a:r>
            <a:r>
              <a:rPr lang="de-DE" sz="2800" dirty="0"/>
              <a:t>  </a:t>
            </a:r>
          </a:p>
          <a:p>
            <a:endParaRPr lang="de-DE" sz="2800" dirty="0"/>
          </a:p>
          <a:p>
            <a:pPr>
              <a:lnSpc>
                <a:spcPct val="150000"/>
              </a:lnSpc>
              <a:buFontTx/>
              <a:buChar char="•"/>
            </a:pPr>
            <a:r>
              <a:rPr lang="de-DE" sz="2800" dirty="0"/>
              <a:t> Chemotherapie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de-DE" sz="2800" dirty="0"/>
              <a:t> Strahlentherapie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de-DE" sz="2800" dirty="0"/>
              <a:t> Stammzelltransplantation</a:t>
            </a:r>
          </a:p>
          <a:p>
            <a:pPr>
              <a:buClr>
                <a:srgbClr val="FFFF00"/>
              </a:buClr>
              <a:buFontTx/>
              <a:buChar char="•"/>
            </a:pPr>
            <a:endParaRPr lang="de-DE" sz="2400" dirty="0"/>
          </a:p>
          <a:p>
            <a:pPr>
              <a:buClr>
                <a:srgbClr val="FFFF00"/>
              </a:buClr>
              <a:buFontTx/>
              <a:buChar char="•"/>
            </a:pPr>
            <a:endParaRPr lang="de-DE" sz="2400" dirty="0"/>
          </a:p>
          <a:p>
            <a:endParaRPr lang="de-DE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21.08.2016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11A6-1A14-4447-92EA-B38F39293CC2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Akute Lymphoblastische Leukämie</a:t>
            </a:r>
            <a:endParaRPr lang="de-DE"/>
          </a:p>
        </p:txBody>
      </p:sp>
      <p:grpSp>
        <p:nvGrpSpPr>
          <p:cNvPr id="8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9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9" name="Grafik 28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1" name="Grafik 30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Rechteck 3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4" name="Grafik 23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6" name="Grafik 25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Rechteck 2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9" name="Grafik 18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1" name="Grafik 20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hteck 2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4" name="Grafik 13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6" name="Grafik 15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Rechteck 1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3" name="Grafik 12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9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9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rcRect l="13208" t="20673" r="68548" b="41591"/>
          <a:stretch>
            <a:fillRect/>
          </a:stretch>
        </p:blipFill>
        <p:spPr bwMode="auto">
          <a:xfrm>
            <a:off x="539552" y="764704"/>
            <a:ext cx="8208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11A6-1A14-4447-92EA-B38F39293CC2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Akute Lymphoblastische Leukämie – </a:t>
            </a:r>
            <a:br>
              <a:rPr lang="de-DE" dirty="0" smtClean="0"/>
            </a:br>
            <a:r>
              <a:rPr lang="de-DE" dirty="0" smtClean="0"/>
              <a:t>Auszug aus dem Studienprotokoll</a:t>
            </a:r>
            <a:endParaRPr lang="de-DE" dirty="0"/>
          </a:p>
        </p:txBody>
      </p:sp>
      <p:grpSp>
        <p:nvGrpSpPr>
          <p:cNvPr id="7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8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8" name="Grafik 27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0" name="Grafik 29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Rechteck 3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3" name="Grafik 22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5" name="Grafik 24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Rechteck 2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8" name="Grafik 17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0" name="Grafik 19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Rechteck 2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3" name="Grafik 12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5" name="Grafik 14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Rechteck 1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2" name="Grafik 11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bgerundetes Rechteck 32"/>
          <p:cNvSpPr/>
          <p:nvPr/>
        </p:nvSpPr>
        <p:spPr>
          <a:xfrm>
            <a:off x="3563888" y="1916832"/>
            <a:ext cx="2088232" cy="576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Randomisierung</a:t>
            </a:r>
            <a:endParaRPr lang="de-DE" dirty="0"/>
          </a:p>
        </p:txBody>
      </p:sp>
      <p:sp>
        <p:nvSpPr>
          <p:cNvPr id="34" name="Pfeil nach unten 33"/>
          <p:cNvSpPr/>
          <p:nvPr/>
        </p:nvSpPr>
        <p:spPr>
          <a:xfrm rot="3449033">
            <a:off x="2816028" y="2323578"/>
            <a:ext cx="288032" cy="94602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2" cstate="print"/>
          <a:srcRect l="13265" t="27885" r="68530" b="34615"/>
          <a:stretch>
            <a:fillRect/>
          </a:stretch>
        </p:blipFill>
        <p:spPr bwMode="auto">
          <a:xfrm>
            <a:off x="755576" y="692696"/>
            <a:ext cx="76328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11A6-1A14-4447-92EA-B38F39293CC2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Akute Lymphoblastische Leukämie –</a:t>
            </a:r>
          </a:p>
          <a:p>
            <a:r>
              <a:rPr lang="de-DE" dirty="0" smtClean="0"/>
              <a:t>Auszug aus dem Studienprotokoll</a:t>
            </a:r>
            <a:endParaRPr lang="de-DE" dirty="0"/>
          </a:p>
        </p:txBody>
      </p:sp>
      <p:grpSp>
        <p:nvGrpSpPr>
          <p:cNvPr id="7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8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8" name="Grafik 27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0" name="Grafik 29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Rechteck 3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3" name="Grafik 22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5" name="Grafik 24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Rechteck 2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8" name="Grafik 17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0" name="Grafik 19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Rechteck 2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3" name="Grafik 12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5" name="Grafik 14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Rechteck 1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2" name="Grafik 11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Häufigkeiten von Krebserkrankungen bei Kindern und Jugendlichen unter 18 Jahren 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2400" b="1" dirty="0" smtClean="0">
                <a:solidFill>
                  <a:srgbClr val="FF0000"/>
                </a:solidFill>
              </a:rPr>
              <a:t>2016</a:t>
            </a:r>
            <a:r>
              <a:rPr lang="de-DE" sz="2800" b="1" dirty="0" smtClean="0">
                <a:solidFill>
                  <a:srgbClr val="FF0000"/>
                </a:solidFill>
              </a:rPr>
              <a:t/>
            </a:r>
            <a:br>
              <a:rPr lang="de-DE" sz="2800" b="1" dirty="0" smtClean="0">
                <a:solidFill>
                  <a:srgbClr val="FF0000"/>
                </a:solidFill>
              </a:rPr>
            </a:br>
            <a:endParaRPr lang="de-DE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960440"/>
          </a:xfrm>
        </p:spPr>
        <p:txBody>
          <a:bodyPr>
            <a:normAutofit fontScale="92500" lnSpcReduction="20000"/>
          </a:bodyPr>
          <a:lstStyle/>
          <a:p>
            <a:r>
              <a:rPr lang="de-DE" sz="2600" dirty="0" smtClean="0"/>
              <a:t>Gemeldete Erkrankungen  &lt; 15 Jahren:			1.741</a:t>
            </a:r>
          </a:p>
          <a:p>
            <a:r>
              <a:rPr lang="de-DE" sz="2600" dirty="0" smtClean="0"/>
              <a:t>Gemeldete </a:t>
            </a:r>
            <a:r>
              <a:rPr lang="de-DE" sz="2600" dirty="0"/>
              <a:t>E</a:t>
            </a:r>
            <a:r>
              <a:rPr lang="de-DE" sz="2600" dirty="0" smtClean="0"/>
              <a:t>rkrankungen  &lt; 18 Jahren:			2.111</a:t>
            </a:r>
          </a:p>
          <a:p>
            <a:r>
              <a:rPr lang="de-DE" sz="2600" dirty="0" smtClean="0"/>
              <a:t>Durchschnittliche Meldungen/Jahr &lt; 15 Jahren</a:t>
            </a:r>
            <a:br>
              <a:rPr lang="de-DE" sz="2600" dirty="0" smtClean="0"/>
            </a:br>
            <a:r>
              <a:rPr lang="de-DE" sz="2600" dirty="0" smtClean="0"/>
              <a:t>(2007 – 2016)						1.761</a:t>
            </a:r>
          </a:p>
          <a:p>
            <a:pPr>
              <a:buNone/>
            </a:pP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600" dirty="0" smtClean="0">
                <a:sym typeface="Symbol"/>
              </a:rPr>
              <a:t> </a:t>
            </a:r>
            <a:r>
              <a:rPr lang="de-DE" sz="2600" b="1" dirty="0" smtClean="0">
                <a:sym typeface="Symbol"/>
              </a:rPr>
              <a:t>1 von 409 Neugeborenen erkrankt an Krebs</a:t>
            </a:r>
          </a:p>
          <a:p>
            <a:endParaRPr lang="de-DE" sz="2400" b="1" dirty="0" smtClean="0">
              <a:sym typeface="Symbol"/>
            </a:endParaRPr>
          </a:p>
          <a:p>
            <a:r>
              <a:rPr lang="de-DE" sz="2600" u="sng" dirty="0" smtClean="0">
                <a:sym typeface="Symbol"/>
              </a:rPr>
              <a:t>Hochrechnung für den Kreis Lippe:</a:t>
            </a:r>
            <a:r>
              <a:rPr lang="de-DE" sz="2600" dirty="0" smtClean="0">
                <a:sym typeface="Symbol"/>
              </a:rPr>
              <a:t>  </a:t>
            </a:r>
            <a:br>
              <a:rPr lang="de-DE" sz="2600" dirty="0" smtClean="0">
                <a:sym typeface="Symbol"/>
              </a:rPr>
            </a:br>
            <a:r>
              <a:rPr lang="de-DE" sz="2600" dirty="0" smtClean="0">
                <a:sym typeface="Symbol"/>
              </a:rPr>
              <a:t>3.365 Geburten in 2017</a:t>
            </a:r>
            <a:br>
              <a:rPr lang="de-DE" sz="2600" dirty="0" smtClean="0">
                <a:sym typeface="Symbol"/>
              </a:rPr>
            </a:br>
            <a:r>
              <a:rPr lang="de-DE" sz="2600" dirty="0" smtClean="0">
                <a:sym typeface="Symbol"/>
              </a:rPr>
              <a:t> Ca. 8,2 dieser Kinder werden bis zum 15. Geburtstag an Krebs erkranken.</a:t>
            </a:r>
            <a:endParaRPr lang="de-DE" sz="2600" dirty="0" smtClean="0"/>
          </a:p>
          <a:p>
            <a:endParaRPr lang="de-DE" sz="24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496944" cy="365125"/>
          </a:xfrm>
        </p:spPr>
        <p:txBody>
          <a:bodyPr/>
          <a:lstStyle/>
          <a:p>
            <a:r>
              <a:rPr lang="de-DE" dirty="0" smtClean="0"/>
              <a:t>Daten Deutsches Kinderkrebsregister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5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71600" y="1628800"/>
            <a:ext cx="763322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de-DE" sz="2400" b="0" dirty="0" smtClean="0">
                <a:solidFill>
                  <a:schemeClr val="tx1"/>
                </a:solidFill>
                <a:latin typeface="Calibri" pitchFamily="34" charset="0"/>
              </a:rPr>
              <a:t> Bösartiger </a:t>
            </a: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Tumor der Niere</a:t>
            </a:r>
          </a:p>
          <a:p>
            <a:pPr>
              <a:buFont typeface="Arial" charset="0"/>
              <a:buChar char="•"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 Aus entartetem primitivem Keimgewebe bestehend</a:t>
            </a:r>
            <a:br>
              <a:rPr lang="de-DE" sz="24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   (Gewebe aus der Embryonalzeit)</a:t>
            </a:r>
          </a:p>
          <a:p>
            <a:pPr lvl="1">
              <a:buFont typeface="Arial" charset="0"/>
              <a:buChar char="•"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 Meist Vorläuferzellen von Nierengewebe</a:t>
            </a:r>
          </a:p>
          <a:p>
            <a:pPr lvl="1">
              <a:buFont typeface="Arial" charset="0"/>
              <a:buChar char="•"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 Manchmal Vorläuferzellen von Muskel-, Knorpel-</a:t>
            </a:r>
            <a:br>
              <a:rPr lang="de-DE" sz="2400" b="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sz="2400" b="0" dirty="0">
                <a:solidFill>
                  <a:schemeClr val="tx1"/>
                </a:solidFill>
                <a:latin typeface="Calibri" pitchFamily="34" charset="0"/>
              </a:rPr>
              <a:t>   oder anderem Gewebe</a:t>
            </a:r>
          </a:p>
          <a:p>
            <a:pPr lvl="1"/>
            <a:r>
              <a:rPr lang="de-DE" sz="2400" b="0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    Mischtumor</a:t>
            </a:r>
          </a:p>
          <a:p>
            <a:pPr>
              <a:buFont typeface="Arial" charset="0"/>
              <a:buChar char="•"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Gehäuftes Auftreten bei angeborenen Syndromen</a:t>
            </a:r>
            <a:endParaRPr lang="de-DE" sz="2400" b="0" dirty="0"/>
          </a:p>
        </p:txBody>
      </p:sp>
      <p:sp>
        <p:nvSpPr>
          <p:cNvPr id="58371" name="Titel 6"/>
          <p:cNvSpPr>
            <a:spLocks noGrp="1"/>
          </p:cNvSpPr>
          <p:nvPr>
            <p:ph type="title"/>
          </p:nvPr>
        </p:nvSpPr>
        <p:spPr>
          <a:xfrm>
            <a:off x="611188" y="765175"/>
            <a:ext cx="8229600" cy="792163"/>
          </a:xfrm>
        </p:spPr>
        <p:txBody>
          <a:bodyPr/>
          <a:lstStyle/>
          <a:p>
            <a:r>
              <a:rPr lang="de-DE" sz="3600" dirty="0" err="1" smtClean="0">
                <a:solidFill>
                  <a:srgbClr val="FF0000"/>
                </a:solidFill>
              </a:rPr>
              <a:t>Nephroblastom</a:t>
            </a:r>
            <a:r>
              <a:rPr lang="de-DE" sz="3600" dirty="0" smtClean="0">
                <a:solidFill>
                  <a:srgbClr val="FF0000"/>
                </a:solidFill>
              </a:rPr>
              <a:t> (Wilmstumor)</a:t>
            </a:r>
          </a:p>
        </p:txBody>
      </p:sp>
      <p:sp>
        <p:nvSpPr>
          <p:cNvPr id="62469" name="Datumsplatzhalt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EF4405-7CE7-42AF-B3D5-19769AB1A0A9}" type="datetime1">
              <a:rPr lang="de-DE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62470" name="Fußzeilenplatzhalt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err="1" smtClean="0">
                <a:cs typeface="Arial" charset="0"/>
              </a:rPr>
              <a:t>Nephroblastom</a:t>
            </a:r>
            <a:endParaRPr lang="de-DE" dirty="0">
              <a:cs typeface="Arial" charset="0"/>
            </a:endParaRPr>
          </a:p>
        </p:txBody>
      </p:sp>
      <p:sp>
        <p:nvSpPr>
          <p:cNvPr id="62468" name="Foliennummernplatzhalt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4AAAF84-3A25-4D86-B37F-0193E7B17916}" type="slidenum">
              <a:rPr lang="de-DE">
                <a:cs typeface="Arial" charset="0"/>
              </a:rPr>
              <a:pPr>
                <a:defRPr/>
              </a:pPr>
              <a:t>40</a:t>
            </a:fld>
            <a:endParaRPr lang="de-DE">
              <a:cs typeface="Arial" charset="0"/>
            </a:endParaRPr>
          </a:p>
        </p:txBody>
      </p:sp>
      <p:grpSp>
        <p:nvGrpSpPr>
          <p:cNvPr id="7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8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8" name="Grafik 27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0" name="Grafik 29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Rechteck 3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3" name="Grafik 22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5" name="Grafik 24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Rechteck 2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8" name="Grafik 17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0" name="Grafik 19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Rechteck 2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3" name="Grafik 12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5" name="Grafik 14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Rechteck 1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2" name="Grafik 11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971600" y="980728"/>
            <a:ext cx="7560840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DE" sz="2400" dirty="0"/>
          </a:p>
          <a:p>
            <a:pPr>
              <a:spcBef>
                <a:spcPts val="600"/>
              </a:spcBef>
              <a:buClr>
                <a:srgbClr val="FFFF00"/>
              </a:buClr>
            </a:pPr>
            <a:r>
              <a:rPr lang="de-DE" sz="2400" b="1" dirty="0">
                <a:solidFill>
                  <a:srgbClr val="92D050"/>
                </a:solidFill>
                <a:latin typeface="Calibri" pitchFamily="34" charset="0"/>
              </a:rPr>
              <a:t>Symptomatik</a:t>
            </a:r>
            <a:r>
              <a:rPr lang="de-DE" sz="2800" b="1" dirty="0">
                <a:solidFill>
                  <a:srgbClr val="92D050"/>
                </a:solidFill>
                <a:latin typeface="Calibri" pitchFamily="34" charset="0"/>
              </a:rPr>
              <a:t>:</a:t>
            </a:r>
          </a:p>
          <a:p>
            <a:pPr>
              <a:spcBef>
                <a:spcPts val="600"/>
              </a:spcBef>
              <a:buClr>
                <a:srgbClr val="FFFF00"/>
              </a:buClr>
            </a:pPr>
            <a:endParaRPr lang="de-DE" b="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de-DE" sz="2400" b="0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häufig asymptomatischer </a:t>
            </a:r>
            <a:r>
              <a:rPr lang="de-DE" sz="2400" b="0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tastbarer Bauchtumor</a:t>
            </a:r>
          </a:p>
          <a:p>
            <a:pPr>
              <a:spcBef>
                <a:spcPts val="600"/>
              </a:spcBef>
            </a:pPr>
            <a:endParaRPr lang="de-DE" sz="2400" b="0" dirty="0">
              <a:solidFill>
                <a:schemeClr val="tx1"/>
              </a:solidFill>
              <a:latin typeface="Calibri" pitchFamily="34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Char char="•"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Schmerzen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Hämaturie (Blut im Urin)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de-DE" sz="2400" b="0" dirty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 Bluthochdruck</a:t>
            </a:r>
          </a:p>
          <a:p>
            <a:pPr>
              <a:spcBef>
                <a:spcPts val="600"/>
              </a:spcBef>
              <a:buClr>
                <a:srgbClr val="FFFF00"/>
              </a:buClr>
              <a:buFontTx/>
              <a:buChar char="•"/>
            </a:pPr>
            <a:endParaRPr lang="de-DE" sz="24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493" name="Datumsplatzhalter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0D2EE4-9C53-46C6-AE75-0BA25ABDA489}" type="datetime1">
              <a:rPr lang="de-DE"/>
              <a:pPr>
                <a:defRPr/>
              </a:pPr>
              <a:t>20.11.2018</a:t>
            </a:fld>
            <a:endParaRPr lang="de-DE" dirty="0"/>
          </a:p>
        </p:txBody>
      </p:sp>
      <p:sp>
        <p:nvSpPr>
          <p:cNvPr id="63494" name="Fußzeilenplatzhalt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err="1" smtClean="0">
                <a:cs typeface="Arial" charset="0"/>
              </a:rPr>
              <a:t>Nephroblastom</a:t>
            </a:r>
            <a:endParaRPr lang="de-DE" dirty="0">
              <a:cs typeface="Arial" charset="0"/>
            </a:endParaRPr>
          </a:p>
        </p:txBody>
      </p:sp>
      <p:sp>
        <p:nvSpPr>
          <p:cNvPr id="63492" name="Foliennummernplatzhalt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170E84-9468-4E18-B311-E4D5A46CADB6}" type="slidenum">
              <a:rPr lang="de-DE">
                <a:cs typeface="Arial" charset="0"/>
              </a:rPr>
              <a:pPr>
                <a:defRPr/>
              </a:pPr>
              <a:t>41</a:t>
            </a:fld>
            <a:endParaRPr lang="de-DE">
              <a:cs typeface="Arial" charset="0"/>
            </a:endParaRPr>
          </a:p>
        </p:txBody>
      </p:sp>
      <p:grpSp>
        <p:nvGrpSpPr>
          <p:cNvPr id="6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7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7" name="Grafik 26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9" name="Grafik 28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Rechteck 29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1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2" name="Grafik 21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4" name="Grafik 23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Rechteck 24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6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7" name="Grafik 16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9" name="Grafik 18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Rechteck 19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1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2" name="Grafik 11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4" name="Grafik 13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Rechteck 14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6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afik 10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1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DE" sz="2400" b="1" dirty="0" smtClean="0">
                <a:solidFill>
                  <a:srgbClr val="92D050"/>
                </a:solidFill>
              </a:rPr>
              <a:t>Diagnostik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8288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sz="2400" i="1" dirty="0" smtClean="0"/>
              <a:t>Labor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sz="2400" dirty="0" smtClean="0"/>
              <a:t>Allgemeines Labor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sz="2400" dirty="0" smtClean="0"/>
              <a:t>Tumormarker (spez./</a:t>
            </a:r>
            <a:r>
              <a:rPr lang="de-DE" sz="2400" dirty="0" err="1" smtClean="0"/>
              <a:t>unspez</a:t>
            </a:r>
            <a:r>
              <a:rPr lang="de-DE" sz="2400" dirty="0" smtClean="0"/>
              <a:t>.): </a:t>
            </a:r>
            <a:br>
              <a:rPr lang="de-DE" sz="2400" dirty="0" smtClean="0"/>
            </a:br>
            <a:r>
              <a:rPr lang="de-DE" sz="2400" dirty="0" smtClean="0"/>
              <a:t>Abgrenzung gegenüber anderen Tumorarten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sz="2400" dirty="0" smtClean="0"/>
              <a:t>Molekulargenetische Parameter </a:t>
            </a:r>
            <a:br>
              <a:rPr lang="de-DE" sz="2400" dirty="0" smtClean="0"/>
            </a:br>
            <a:r>
              <a:rPr lang="de-DE" sz="2400" dirty="0" smtClean="0"/>
              <a:t>(Einfluss auf Ansprechen auf Chemo)</a:t>
            </a:r>
          </a:p>
          <a:p>
            <a:pPr eaLnBrk="1" hangingPunct="1"/>
            <a:r>
              <a:rPr lang="de-DE" sz="2400" i="1" dirty="0" err="1" smtClean="0"/>
              <a:t>Bildgebung</a:t>
            </a:r>
            <a:endParaRPr lang="de-DE" sz="2400" i="1" dirty="0" smtClean="0"/>
          </a:p>
          <a:p>
            <a:pPr lvl="1" eaLnBrk="1" hangingPunct="1">
              <a:buFont typeface="Arial" pitchFamily="34" charset="0"/>
              <a:buChar char="•"/>
            </a:pPr>
            <a:r>
              <a:rPr lang="de-DE" sz="2400" dirty="0" smtClean="0"/>
              <a:t>Sonographie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sz="2400" dirty="0" smtClean="0"/>
              <a:t>Röntgen/Computertomographie: </a:t>
            </a:r>
            <a:br>
              <a:rPr lang="de-DE" sz="2400" dirty="0" smtClean="0"/>
            </a:br>
            <a:r>
              <a:rPr lang="de-DE" sz="2400" dirty="0" smtClean="0"/>
              <a:t>Metastasen, z. B. Lunge?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sz="2400" dirty="0" smtClean="0"/>
              <a:t>Kernspintomographie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de-DE" sz="2400" dirty="0" smtClean="0"/>
              <a:t>Szintigraphie (spez./</a:t>
            </a:r>
            <a:r>
              <a:rPr lang="de-DE" sz="2400" dirty="0" err="1" smtClean="0"/>
              <a:t>unspez</a:t>
            </a:r>
            <a:r>
              <a:rPr lang="de-DE" sz="2400" dirty="0" smtClean="0"/>
              <a:t>.):</a:t>
            </a:r>
            <a:br>
              <a:rPr lang="de-DE" sz="2400" dirty="0" smtClean="0"/>
            </a:br>
            <a:r>
              <a:rPr lang="de-DE" sz="2400" dirty="0" smtClean="0"/>
              <a:t>MIBG → Abgrenzung Neuroblastom</a:t>
            </a:r>
          </a:p>
        </p:txBody>
      </p:sp>
      <p:sp>
        <p:nvSpPr>
          <p:cNvPr id="64517" name="Datumsplatzhalter 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D4913D9-0AC3-40D9-89F0-C618450EF94A}" type="datetime1">
              <a:rPr lang="de-DE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64518" name="Fußzeilenplatzhalt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err="1" smtClean="0">
                <a:cs typeface="Arial" charset="0"/>
              </a:rPr>
              <a:t>Nephroblastom</a:t>
            </a:r>
            <a:endParaRPr lang="de-DE" dirty="0">
              <a:cs typeface="Arial" charset="0"/>
            </a:endParaRPr>
          </a:p>
        </p:txBody>
      </p:sp>
      <p:sp>
        <p:nvSpPr>
          <p:cNvPr id="64516" name="Foliennummernplatzhalt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958D42-D995-4C08-A271-D314DEF038CE}" type="slidenum">
              <a:rPr lang="de-DE">
                <a:cs typeface="Arial" charset="0"/>
              </a:rPr>
              <a:pPr>
                <a:defRPr/>
              </a:pPr>
              <a:t>42</a:t>
            </a:fld>
            <a:endParaRPr lang="de-DE">
              <a:cs typeface="Arial" charset="0"/>
            </a:endParaRPr>
          </a:p>
        </p:txBody>
      </p:sp>
      <p:grpSp>
        <p:nvGrpSpPr>
          <p:cNvPr id="7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8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8" name="Grafik 27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0" name="Grafik 29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Rechteck 3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3" name="Grafik 22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5" name="Grafik 24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Rechteck 2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8" name="Grafik 17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0" name="Grafik 19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Rechteck 2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3" name="Grafik 12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5" name="Grafik 14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Rechteck 1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2" name="Grafik 11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2000" b="1" dirty="0" err="1" smtClean="0">
                <a:solidFill>
                  <a:srgbClr val="92D050"/>
                </a:solidFill>
                <a:latin typeface="Calibri" pitchFamily="34" charset="0"/>
              </a:rPr>
              <a:t>Stadieneinteilung</a:t>
            </a:r>
            <a:r>
              <a:rPr lang="de-DE" sz="2000" b="1" dirty="0" smtClean="0">
                <a:solidFill>
                  <a:srgbClr val="92D050"/>
                </a:solidFill>
                <a:latin typeface="Calibri" pitchFamily="34" charset="0"/>
              </a:rPr>
              <a:t>                                                                                     Prognose</a:t>
            </a:r>
            <a:endParaRPr lang="de-DE" sz="2000" dirty="0" smtClean="0">
              <a:solidFill>
                <a:srgbClr val="92D050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</a:pPr>
            <a:r>
              <a:rPr lang="de-DE" sz="2000" dirty="0" smtClean="0">
                <a:latin typeface="Calibri" pitchFamily="34" charset="0"/>
              </a:rPr>
              <a:t>Stadium I        						      95 %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Tumor auf die Niere beschränkt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Tumorkapsel nicht überschritten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Tumor kann vollständig entfernt werden</a:t>
            </a:r>
          </a:p>
          <a:p>
            <a:pPr>
              <a:spcBef>
                <a:spcPts val="200"/>
              </a:spcBef>
            </a:pPr>
            <a:r>
              <a:rPr lang="de-DE" sz="2000" dirty="0" smtClean="0">
                <a:latin typeface="Calibri" pitchFamily="34" charset="0"/>
              </a:rPr>
              <a:t>Stadium II						      95 %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Tumor überschreitet die Tumorkapsel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Tumor kann vollständig entfernt werden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Lymphknoten sind nicht befallen</a:t>
            </a:r>
          </a:p>
          <a:p>
            <a:pPr>
              <a:spcBef>
                <a:spcPts val="200"/>
              </a:spcBef>
            </a:pPr>
            <a:r>
              <a:rPr lang="de-DE" sz="2000" dirty="0" smtClean="0">
                <a:latin typeface="Calibri" pitchFamily="34" charset="0"/>
              </a:rPr>
              <a:t>Stadium III						      80 – 90 %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Tumor kann nicht vollständig entfernt werden </a:t>
            </a:r>
            <a:r>
              <a:rPr lang="de-DE" sz="2000" i="1" dirty="0" smtClean="0">
                <a:latin typeface="Calibri" pitchFamily="34" charset="0"/>
              </a:rPr>
              <a:t>oder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regionale Lymphknoten sind befallen </a:t>
            </a:r>
            <a:r>
              <a:rPr lang="de-DE" sz="2000" i="1" dirty="0" smtClean="0">
                <a:latin typeface="Calibri" pitchFamily="34" charset="0"/>
              </a:rPr>
              <a:t>oder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Tumorruptur (Riss in der Gewebestruktur) 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keine Fernmetastasen</a:t>
            </a:r>
          </a:p>
          <a:p>
            <a:pPr>
              <a:spcBef>
                <a:spcPts val="200"/>
              </a:spcBef>
            </a:pPr>
            <a:r>
              <a:rPr lang="de-DE" sz="2000" dirty="0" smtClean="0">
                <a:latin typeface="Calibri" pitchFamily="34" charset="0"/>
              </a:rPr>
              <a:t>Stadium IV						      55 – 60 %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Fernmetastasen, insbesondere in Lunge, Leber, </a:t>
            </a:r>
            <a:br>
              <a:rPr lang="de-DE" sz="2000" dirty="0" smtClean="0">
                <a:latin typeface="Calibri" pitchFamily="34" charset="0"/>
              </a:rPr>
            </a:br>
            <a:r>
              <a:rPr lang="de-DE" sz="2000" dirty="0" smtClean="0">
                <a:latin typeface="Calibri" pitchFamily="34" charset="0"/>
              </a:rPr>
              <a:t>Knochen und Gehirn</a:t>
            </a:r>
          </a:p>
          <a:p>
            <a:pPr>
              <a:spcBef>
                <a:spcPts val="200"/>
              </a:spcBef>
            </a:pPr>
            <a:r>
              <a:rPr lang="de-DE" sz="2000" dirty="0" smtClean="0">
                <a:latin typeface="Calibri" pitchFamily="34" charset="0"/>
              </a:rPr>
              <a:t>Stadium V						</a:t>
            </a:r>
            <a:r>
              <a:rPr lang="de-DE" sz="2000" smtClean="0">
                <a:latin typeface="Calibri" pitchFamily="34" charset="0"/>
              </a:rPr>
              <a:t>      55 </a:t>
            </a:r>
            <a:r>
              <a:rPr lang="de-DE" sz="2000" dirty="0" smtClean="0">
                <a:latin typeface="Calibri" pitchFamily="34" charset="0"/>
              </a:rPr>
              <a:t>– 60 %</a:t>
            </a:r>
          </a:p>
          <a:p>
            <a:pPr lvl="1">
              <a:spcBef>
                <a:spcPts val="200"/>
              </a:spcBef>
              <a:buFont typeface="Arial" pitchFamily="34" charset="0"/>
              <a:buChar char="•"/>
            </a:pPr>
            <a:r>
              <a:rPr lang="de-DE" sz="2000" dirty="0" smtClean="0">
                <a:latin typeface="Calibri" pitchFamily="34" charset="0"/>
              </a:rPr>
              <a:t>Beidseitiges (bilaterales) </a:t>
            </a:r>
            <a:r>
              <a:rPr lang="de-DE" sz="2000" dirty="0" err="1" smtClean="0">
                <a:latin typeface="Calibri" pitchFamily="34" charset="0"/>
              </a:rPr>
              <a:t>Nephroblastom</a:t>
            </a:r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Nephroblastom - Krankheitsstadien</a:t>
            </a:r>
            <a:endParaRPr lang="de-DE"/>
          </a:p>
        </p:txBody>
      </p:sp>
      <p:grpSp>
        <p:nvGrpSpPr>
          <p:cNvPr id="7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8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8" name="Grafik 27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0" name="Grafik 29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" name="Rechteck 3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3" name="Grafik 22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5" name="Grafik 24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Rechteck 2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8" name="Grafik 17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9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0" name="Grafik 19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Rechteck 20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2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3" name="Grafik 12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5" name="Grafik 14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Rechteck 15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7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2" name="Grafik 11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400" b="1" dirty="0" smtClean="0">
                <a:solidFill>
                  <a:srgbClr val="92D050"/>
                </a:solidFill>
              </a:rPr>
              <a:t>Therapie</a:t>
            </a:r>
          </a:p>
          <a:p>
            <a:pPr>
              <a:buNone/>
            </a:pPr>
            <a:endParaRPr lang="de-DE" sz="2400" dirty="0" smtClean="0">
              <a:solidFill>
                <a:srgbClr val="92D050"/>
              </a:solidFill>
            </a:endParaRPr>
          </a:p>
          <a:p>
            <a:r>
              <a:rPr lang="de-DE" sz="2400" dirty="0" smtClean="0"/>
              <a:t>Chemotherapie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err="1" smtClean="0"/>
              <a:t>Prä</a:t>
            </a:r>
            <a:r>
              <a:rPr lang="de-DE" sz="2400" dirty="0" smtClean="0"/>
              <a:t>-/postoperativ</a:t>
            </a:r>
          </a:p>
          <a:p>
            <a:r>
              <a:rPr lang="de-DE" sz="2400" dirty="0" smtClean="0"/>
              <a:t>Operation</a:t>
            </a:r>
          </a:p>
          <a:p>
            <a:r>
              <a:rPr lang="de-DE" sz="2400" dirty="0" smtClean="0"/>
              <a:t>Strahlentherapie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/>
              <a:t>Intermediär maligne Tumoren ab Stadium III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/>
              <a:t>Hochgradig maligne Tumoren ab Stadium II</a:t>
            </a:r>
            <a:br>
              <a:rPr lang="de-DE" sz="2400" dirty="0" smtClean="0"/>
            </a:br>
            <a:endParaRPr lang="de-DE" sz="2400" dirty="0" smtClean="0"/>
          </a:p>
          <a:p>
            <a:pPr lvl="1">
              <a:buFont typeface="Arial" pitchFamily="34" charset="0"/>
              <a:buChar char="•"/>
            </a:pPr>
            <a:r>
              <a:rPr lang="de-DE" sz="2400" dirty="0" smtClean="0"/>
              <a:t>Lokal im Tumorbereich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/>
              <a:t>Bei Tumorruptur gesamter Bauchraum</a:t>
            </a:r>
          </a:p>
          <a:p>
            <a:pPr>
              <a:buNone/>
            </a:pPr>
            <a:endParaRPr lang="de-DE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Nephroblastom</a:t>
            </a:r>
            <a:endParaRPr lang="de-DE" dirty="0"/>
          </a:p>
        </p:txBody>
      </p:sp>
      <p:grpSp>
        <p:nvGrpSpPr>
          <p:cNvPr id="6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7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7" name="Grafik 26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9" name="Grafik 28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Rechteck 29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1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2" name="Grafik 21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4" name="Grafik 23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Rechteck 24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6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7" name="Grafik 16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9" name="Grafik 18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Rechteck 19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1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2" name="Grafik 11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4" name="Grafik 13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Rechteck 14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6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afik 10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Datumsplatzhalter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AD5A234-4D52-4FD8-8EBD-C68CABB9B415}" type="datetime1">
              <a:rPr lang="de-DE"/>
              <a:pPr>
                <a:defRPr/>
              </a:pPr>
              <a:t>20.11.2018</a:t>
            </a:fld>
            <a:endParaRPr lang="de-DE"/>
          </a:p>
        </p:txBody>
      </p:sp>
      <p:sp>
        <p:nvSpPr>
          <p:cNvPr id="3079" name="Fußzeilenplatzhalt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err="1" smtClean="0">
                <a:cs typeface="Arial" charset="0"/>
              </a:rPr>
              <a:t>Nephroblastom</a:t>
            </a:r>
            <a:r>
              <a:rPr lang="de-DE" dirty="0" smtClean="0">
                <a:cs typeface="Arial" charset="0"/>
              </a:rPr>
              <a:t> - Therapieübersicht</a:t>
            </a:r>
            <a:endParaRPr lang="de-DE" dirty="0">
              <a:cs typeface="Arial" charset="0"/>
            </a:endParaRPr>
          </a:p>
        </p:txBody>
      </p:sp>
      <p:sp>
        <p:nvSpPr>
          <p:cNvPr id="3077" name="Foliennummernplatzhalt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CAB15B-1041-4D8D-961A-136D86C5F6FB}" type="slidenum">
              <a:rPr lang="de-DE">
                <a:cs typeface="Arial" charset="0"/>
              </a:rPr>
              <a:pPr>
                <a:defRPr/>
              </a:pPr>
              <a:t>45</a:t>
            </a:fld>
            <a:endParaRPr lang="de-DE">
              <a:cs typeface="Arial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71600" y="548680"/>
          <a:ext cx="7769225" cy="591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Document" r:id="rId4" imgW="7758049" imgH="6471501" progId="Word.Document.8">
                  <p:embed/>
                </p:oleObj>
              </mc:Choice>
              <mc:Fallback>
                <p:oleObj name="Document" r:id="rId4" imgW="7758049" imgH="647150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48680"/>
                        <a:ext cx="7769225" cy="591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0" y="1052736"/>
            <a:ext cx="131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*Malignitätsgrad: </a:t>
            </a:r>
          </a:p>
          <a:p>
            <a:r>
              <a:rPr lang="de-DE" sz="1200" dirty="0" smtClean="0"/>
              <a:t>   Histologischer </a:t>
            </a:r>
            <a:br>
              <a:rPr lang="de-DE" sz="1200" dirty="0" smtClean="0"/>
            </a:br>
            <a:r>
              <a:rPr lang="de-DE" sz="1200" dirty="0" smtClean="0"/>
              <a:t>   Befund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1187624" y="40770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*</a:t>
            </a:r>
            <a:endParaRPr lang="de-DE" dirty="0"/>
          </a:p>
        </p:txBody>
      </p:sp>
      <p:grpSp>
        <p:nvGrpSpPr>
          <p:cNvPr id="8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9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9" name="Grafik 28"/>
              <p:cNvPicPr/>
              <p:nvPr/>
            </p:nvPicPr>
            <p:blipFill>
              <a:blip r:embed="rId6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1" name="Grafik 30" descr="F:\T-Shirt\Luftpolizei (1).jpg"/>
                <p:cNvPicPr/>
                <p:nvPr/>
              </p:nvPicPr>
              <p:blipFill>
                <a:blip r:embed="rId7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Rechteck 3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4" name="Grafik 23"/>
              <p:cNvPicPr/>
              <p:nvPr/>
            </p:nvPicPr>
            <p:blipFill>
              <a:blip r:embed="rId6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6" name="Grafik 25" descr="F:\T-Shirt\Luftpolizei (1).jpg"/>
                <p:cNvPicPr/>
                <p:nvPr/>
              </p:nvPicPr>
              <p:blipFill>
                <a:blip r:embed="rId7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Rechteck 2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9" name="Grafik 18"/>
              <p:cNvPicPr/>
              <p:nvPr/>
            </p:nvPicPr>
            <p:blipFill>
              <a:blip r:embed="rId6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1" name="Grafik 20" descr="F:\T-Shirt\Luftpolizei (1).jpg"/>
                <p:cNvPicPr/>
                <p:nvPr/>
              </p:nvPicPr>
              <p:blipFill>
                <a:blip r:embed="rId7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hteck 2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4" name="Grafik 13"/>
              <p:cNvPicPr/>
              <p:nvPr/>
            </p:nvPicPr>
            <p:blipFill>
              <a:blip r:embed="rId6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6" name="Grafik 15" descr="F:\T-Shirt\Luftpolizei (1).jpg"/>
                <p:cNvPicPr/>
                <p:nvPr/>
              </p:nvPicPr>
              <p:blipFill>
                <a:blip r:embed="rId7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Rechteck 1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3" name="Grafik 12"/>
            <p:cNvPicPr/>
            <p:nvPr/>
          </p:nvPicPr>
          <p:blipFill>
            <a:blip r:embed="rId6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7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384300"/>
          </a:xfrm>
        </p:spPr>
        <p:txBody>
          <a:bodyPr/>
          <a:lstStyle/>
          <a:p>
            <a:pPr eaLnBrk="1" hangingPunct="1"/>
            <a:r>
              <a:rPr lang="de-DE" sz="3600" b="1" dirty="0" smtClean="0">
                <a:solidFill>
                  <a:srgbClr val="92D050"/>
                </a:solidFill>
              </a:rPr>
              <a:t>Wilmstumor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3600" dirty="0" smtClean="0"/>
          </a:p>
        </p:txBody>
      </p:sp>
      <p:pic>
        <p:nvPicPr>
          <p:cNvPr id="73741" name="Picture 13" descr="DSC0475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628800"/>
            <a:ext cx="3705978" cy="2780184"/>
          </a:xfrm>
          <a:noFill/>
        </p:spPr>
      </p:pic>
      <p:sp>
        <p:nvSpPr>
          <p:cNvPr id="67590" name="Datumsplatzhalter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90BE74-2BCE-4133-B8FA-D3E26F7FBE4D}" type="datetime1">
              <a:rPr lang="de-DE" smtClean="0"/>
              <a:pPr>
                <a:defRPr/>
              </a:pPr>
              <a:t>20.11.2018</a:t>
            </a:fld>
            <a:endParaRPr lang="de-DE" smtClean="0"/>
          </a:p>
        </p:txBody>
      </p:sp>
      <p:sp>
        <p:nvSpPr>
          <p:cNvPr id="67591" name="Fußzeilenplatzhalt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err="1" smtClean="0">
                <a:cs typeface="Arial" charset="0"/>
              </a:rPr>
              <a:t>Nephroblastom</a:t>
            </a:r>
            <a:endParaRPr lang="de-DE" dirty="0" smtClean="0">
              <a:cs typeface="Arial" charset="0"/>
            </a:endParaRPr>
          </a:p>
        </p:txBody>
      </p:sp>
      <p:sp>
        <p:nvSpPr>
          <p:cNvPr id="67588" name="Foliennummernplatzhalt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967E9D5-5130-44DF-82CA-B285D657589B}" type="slidenum">
              <a:rPr lang="de-DE" smtClean="0">
                <a:cs typeface="Arial" charset="0"/>
              </a:rPr>
              <a:pPr>
                <a:defRPr/>
              </a:pPr>
              <a:t>46</a:t>
            </a:fld>
            <a:endParaRPr lang="de-DE" smtClean="0">
              <a:cs typeface="Arial" charset="0"/>
            </a:endParaRPr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468313" y="1916113"/>
            <a:ext cx="8013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400"/>
          </a:p>
          <a:p>
            <a:pPr>
              <a:buClr>
                <a:srgbClr val="FFFF00"/>
              </a:buClr>
              <a:buFontTx/>
              <a:buChar char="•"/>
            </a:pPr>
            <a:endParaRPr lang="de-DE" sz="2400"/>
          </a:p>
          <a:p>
            <a:endParaRPr lang="de-DE" sz="2400"/>
          </a:p>
        </p:txBody>
      </p:sp>
      <p:grpSp>
        <p:nvGrpSpPr>
          <p:cNvPr id="8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9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9" name="Grafik 28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1" name="Grafik 30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Rechteck 3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4" name="Grafik 23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6" name="Grafik 25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Rechteck 2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9" name="Grafik 18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1" name="Grafik 20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hteck 2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4" name="Grafik 13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6" name="Grafik 15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Rechteck 1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3" name="Grafik 12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7" descr="DSC047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 r="12512"/>
          <a:stretch>
            <a:fillRect/>
          </a:stretch>
        </p:blipFill>
        <p:spPr>
          <a:xfrm>
            <a:off x="4788024" y="3212976"/>
            <a:ext cx="3616078" cy="309949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dirty="0" smtClean="0">
                <a:solidFill>
                  <a:srgbClr val="92D050"/>
                </a:solidFill>
              </a:rPr>
              <a:t>Wilmstumor</a:t>
            </a:r>
          </a:p>
        </p:txBody>
      </p:sp>
      <p:pic>
        <p:nvPicPr>
          <p:cNvPr id="72711" name="Picture 7" descr="DSC052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19820"/>
          <a:stretch>
            <a:fillRect/>
          </a:stretch>
        </p:blipFill>
        <p:spPr>
          <a:xfrm>
            <a:off x="683568" y="1700808"/>
            <a:ext cx="3384054" cy="3165556"/>
          </a:xfrm>
          <a:noFill/>
        </p:spPr>
      </p:pic>
      <p:pic>
        <p:nvPicPr>
          <p:cNvPr id="72713" name="Picture 9" descr="DSC052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r="15170"/>
          <a:stretch>
            <a:fillRect/>
          </a:stretch>
        </p:blipFill>
        <p:spPr>
          <a:xfrm>
            <a:off x="5004048" y="3068960"/>
            <a:ext cx="3413521" cy="3017345"/>
          </a:xfrm>
          <a:noFill/>
        </p:spPr>
      </p:pic>
      <p:sp>
        <p:nvSpPr>
          <p:cNvPr id="70662" name="Datumsplatzhalter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68CBFC-F062-4A87-BC56-74270EC6CE5C}" type="datetime1">
              <a:rPr lang="de-DE" smtClean="0"/>
              <a:pPr>
                <a:defRPr/>
              </a:pPr>
              <a:t>20.11.2018</a:t>
            </a:fld>
            <a:endParaRPr lang="de-DE" smtClean="0"/>
          </a:p>
        </p:txBody>
      </p:sp>
      <p:sp>
        <p:nvSpPr>
          <p:cNvPr id="70663" name="Fußzeilenplatzhalt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err="1" smtClean="0">
                <a:cs typeface="Arial" charset="0"/>
              </a:rPr>
              <a:t>Nephroblastom</a:t>
            </a:r>
            <a:endParaRPr lang="de-DE" dirty="0" smtClean="0">
              <a:cs typeface="Arial" charset="0"/>
            </a:endParaRPr>
          </a:p>
        </p:txBody>
      </p:sp>
      <p:sp>
        <p:nvSpPr>
          <p:cNvPr id="70661" name="Foliennummernplatzhalt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F7CEE7-1B80-4870-B9A1-C336710A2955}" type="slidenum">
              <a:rPr lang="de-DE" smtClean="0">
                <a:cs typeface="Arial" charset="0"/>
              </a:rPr>
              <a:pPr>
                <a:defRPr/>
              </a:pPr>
              <a:t>47</a:t>
            </a:fld>
            <a:endParaRPr lang="de-DE" smtClean="0">
              <a:cs typeface="Arial" charset="0"/>
            </a:endParaRPr>
          </a:p>
        </p:txBody>
      </p:sp>
      <p:grpSp>
        <p:nvGrpSpPr>
          <p:cNvPr id="8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9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9" name="Grafik 28"/>
              <p:cNvPicPr/>
              <p:nvPr/>
            </p:nvPicPr>
            <p:blipFill>
              <a:blip r:embed="rId5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1" name="Grafik 30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Rechteck 3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4" name="Grafik 23"/>
              <p:cNvPicPr/>
              <p:nvPr/>
            </p:nvPicPr>
            <p:blipFill>
              <a:blip r:embed="rId5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6" name="Grafik 25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Rechteck 2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9" name="Grafik 18"/>
              <p:cNvPicPr/>
              <p:nvPr/>
            </p:nvPicPr>
            <p:blipFill>
              <a:blip r:embed="rId5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1" name="Grafik 20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hteck 2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4" name="Grafik 13"/>
              <p:cNvPicPr/>
              <p:nvPr/>
            </p:nvPicPr>
            <p:blipFill>
              <a:blip r:embed="rId5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6" name="Grafik 15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Rechteck 1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3" name="Grafik 12"/>
            <p:cNvPicPr/>
            <p:nvPr/>
          </p:nvPicPr>
          <p:blipFill>
            <a:blip r:embed="rId5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7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20775"/>
          </a:xfrm>
        </p:spPr>
        <p:txBody>
          <a:bodyPr/>
          <a:lstStyle/>
          <a:p>
            <a:pPr eaLnBrk="1" hangingPunct="1"/>
            <a:r>
              <a:rPr lang="de-DE" sz="3600" dirty="0" smtClean="0">
                <a:solidFill>
                  <a:srgbClr val="92D050"/>
                </a:solidFill>
              </a:rPr>
              <a:t>Wilmstumor</a:t>
            </a:r>
          </a:p>
        </p:txBody>
      </p:sp>
      <p:pic>
        <p:nvPicPr>
          <p:cNvPr id="91149" name="Picture 13" descr="DSC047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1556792"/>
            <a:ext cx="3180301" cy="2388096"/>
          </a:xfrm>
          <a:noFill/>
        </p:spPr>
      </p:pic>
      <p:pic>
        <p:nvPicPr>
          <p:cNvPr id="91146" name="Picture 10" descr="DSC047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600" y="2996952"/>
            <a:ext cx="3312368" cy="2485221"/>
          </a:xfrm>
          <a:noFill/>
        </p:spPr>
      </p:pic>
      <p:sp>
        <p:nvSpPr>
          <p:cNvPr id="71686" name="Datumsplatzhalter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8CC164C-753D-4348-938F-F5E1A73EE44E}" type="datetime1">
              <a:rPr lang="de-DE" smtClean="0"/>
              <a:pPr>
                <a:defRPr/>
              </a:pPr>
              <a:t>20.11.2018</a:t>
            </a:fld>
            <a:endParaRPr lang="de-DE" smtClean="0"/>
          </a:p>
        </p:txBody>
      </p:sp>
      <p:sp>
        <p:nvSpPr>
          <p:cNvPr id="71687" name="Fußzeilenplatzhalter 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err="1" smtClean="0">
                <a:cs typeface="Arial" charset="0"/>
              </a:rPr>
              <a:t>Nephroblastom</a:t>
            </a:r>
            <a:r>
              <a:rPr lang="de-DE" dirty="0" smtClean="0">
                <a:cs typeface="Arial" charset="0"/>
              </a:rPr>
              <a:t> – OP-Präparat</a:t>
            </a:r>
          </a:p>
        </p:txBody>
      </p:sp>
      <p:sp>
        <p:nvSpPr>
          <p:cNvPr id="71685" name="Foliennummernplatzhalt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12F8187-F9E4-4BD8-BEF9-98CE5F416ACA}" type="slidenum">
              <a:rPr lang="de-DE" smtClean="0">
                <a:cs typeface="Arial" charset="0"/>
              </a:rPr>
              <a:pPr>
                <a:defRPr/>
              </a:pPr>
              <a:t>48</a:t>
            </a:fld>
            <a:endParaRPr lang="de-DE" smtClean="0">
              <a:cs typeface="Arial" charset="0"/>
            </a:endParaRPr>
          </a:p>
        </p:txBody>
      </p:sp>
      <p:grpSp>
        <p:nvGrpSpPr>
          <p:cNvPr id="8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9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9" name="Grafik 28"/>
              <p:cNvPicPr/>
              <p:nvPr/>
            </p:nvPicPr>
            <p:blipFill>
              <a:blip r:embed="rId5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31" name="Grafik 30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Rechteck 3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4" name="Grafik 23"/>
              <p:cNvPicPr/>
              <p:nvPr/>
            </p:nvPicPr>
            <p:blipFill>
              <a:blip r:embed="rId5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6" name="Grafik 25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Rechteck 2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9" name="Grafik 18"/>
              <p:cNvPicPr/>
              <p:nvPr/>
            </p:nvPicPr>
            <p:blipFill>
              <a:blip r:embed="rId5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1" name="Grafik 20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hteck 21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3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2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4" name="Grafik 13"/>
              <p:cNvPicPr/>
              <p:nvPr/>
            </p:nvPicPr>
            <p:blipFill>
              <a:blip r:embed="rId5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6" name="Grafik 15" descr="F:\T-Shirt\Luftpolizei (1).jpg"/>
                <p:cNvPicPr/>
                <p:nvPr/>
              </p:nvPicPr>
              <p:blipFill>
                <a:blip r:embed="rId6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Rechteck 16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8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3" name="Grafik 12"/>
            <p:cNvPicPr/>
            <p:nvPr/>
          </p:nvPicPr>
          <p:blipFill>
            <a:blip r:embed="rId5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Krebs bei Kindern - und dann?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Vallo, Kinderärzte im </a:t>
            </a:r>
            <a:r>
              <a:rPr lang="de-DE" dirty="0" err="1" smtClean="0"/>
              <a:t>Medicum</a:t>
            </a:r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1403648" y="2332037"/>
            <a:ext cx="7571184" cy="3257203"/>
          </a:xfrm>
        </p:spPr>
        <p:txBody>
          <a:bodyPr>
            <a:normAutofit fontScale="92500" lnSpcReduction="20000"/>
          </a:bodyPr>
          <a:lstStyle/>
          <a:p>
            <a:r>
              <a:rPr lang="de-DE" sz="3600" dirty="0" smtClean="0"/>
              <a:t>Häufigkeit</a:t>
            </a:r>
          </a:p>
          <a:p>
            <a:r>
              <a:rPr lang="de-DE" sz="3600" dirty="0" smtClean="0"/>
              <a:t>Ursachen</a:t>
            </a:r>
          </a:p>
          <a:p>
            <a:r>
              <a:rPr lang="de-DE" sz="3600" dirty="0" smtClean="0"/>
              <a:t>Therapien</a:t>
            </a:r>
          </a:p>
          <a:p>
            <a:r>
              <a:rPr lang="de-DE" sz="3600" dirty="0" smtClean="0"/>
              <a:t>Erkrankungen – 2 Beispiele</a:t>
            </a:r>
          </a:p>
          <a:p>
            <a:r>
              <a:rPr lang="de-DE" sz="3600" dirty="0" smtClean="0"/>
              <a:t>Psychosoziales Umfeld</a:t>
            </a:r>
          </a:p>
          <a:p>
            <a:r>
              <a:rPr lang="de-DE" sz="3600" dirty="0" smtClean="0"/>
              <a:t>Das weitere Leben …</a:t>
            </a:r>
            <a:endParaRPr lang="de-DE" sz="3600" dirty="0"/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5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Inhaltsplatzhalter 33"/>
          <p:cNvPicPr>
            <a:picLocks noGrp="1"/>
          </p:cNvPicPr>
          <p:nvPr>
            <p:ph idx="1"/>
          </p:nvPr>
        </p:nvPicPr>
        <p:blipFill>
          <a:blip r:embed="rId5" cstate="print"/>
          <a:srcRect l="21425" t="11601" r="66258" b="69370"/>
          <a:stretch>
            <a:fillRect/>
          </a:stretch>
        </p:blipFill>
        <p:spPr bwMode="auto">
          <a:xfrm>
            <a:off x="1259632" y="2492896"/>
            <a:ext cx="596323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feld 34"/>
          <p:cNvSpPr txBox="1"/>
          <p:nvPr/>
        </p:nvSpPr>
        <p:spPr>
          <a:xfrm>
            <a:off x="1403648" y="1556792"/>
            <a:ext cx="475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Standardisierte </a:t>
            </a:r>
            <a:r>
              <a:rPr lang="de-DE" dirty="0"/>
              <a:t>I</a:t>
            </a:r>
            <a:r>
              <a:rPr lang="de-DE" dirty="0" smtClean="0"/>
              <a:t>nzidenz von Krebserkrankungen </a:t>
            </a:r>
          </a:p>
          <a:p>
            <a:r>
              <a:rPr lang="de-DE" dirty="0" smtClean="0"/>
              <a:t>je 1 </a:t>
            </a:r>
            <a:r>
              <a:rPr lang="de-DE" dirty="0"/>
              <a:t>M</a:t>
            </a:r>
            <a:r>
              <a:rPr lang="de-DE" dirty="0" smtClean="0"/>
              <a:t>ill. Kinder unter 15 Jahren</a:t>
            </a:r>
            <a:endParaRPr lang="de-DE" dirty="0"/>
          </a:p>
        </p:txBody>
      </p:sp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de-DE" sz="2700" b="1" dirty="0" smtClean="0">
                <a:solidFill>
                  <a:srgbClr val="FF0000"/>
                </a:solidFill>
              </a:rPr>
              <a:t>Häufigkeiten von Krebserkrankungen bei Kindern und Jugendlichen unter 18 Jahren </a:t>
            </a:r>
            <a:endParaRPr lang="de-DE" sz="3100" b="1" dirty="0" smtClean="0">
              <a:solidFill>
                <a:srgbClr val="FF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156176" y="5589240"/>
            <a:ext cx="627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Jahre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Psychosoziales Umfeld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Psychosoziales Umfeld</a:t>
            </a:r>
          </a:p>
          <a:p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bgerundetes Rechteck 32"/>
          <p:cNvSpPr>
            <a:spLocks noChangeAspect="1"/>
          </p:cNvSpPr>
          <p:nvPr/>
        </p:nvSpPr>
        <p:spPr>
          <a:xfrm>
            <a:off x="3563888" y="3212976"/>
            <a:ext cx="1296144" cy="12961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Erkranktes Kind</a:t>
            </a:r>
            <a:endParaRPr lang="de-DE" sz="1600" dirty="0"/>
          </a:p>
        </p:txBody>
      </p:sp>
      <p:sp>
        <p:nvSpPr>
          <p:cNvPr id="36" name="Abgerundetes Rechteck 35"/>
          <p:cNvSpPr>
            <a:spLocks noChangeAspect="1"/>
          </p:cNvSpPr>
          <p:nvPr/>
        </p:nvSpPr>
        <p:spPr>
          <a:xfrm>
            <a:off x="1043608" y="4581128"/>
            <a:ext cx="1260000" cy="126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Abgerundetes Rechteck 36"/>
          <p:cNvSpPr>
            <a:spLocks noChangeAspect="1"/>
          </p:cNvSpPr>
          <p:nvPr/>
        </p:nvSpPr>
        <p:spPr>
          <a:xfrm>
            <a:off x="395536" y="2924944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Abgerundetes Rechteck 37"/>
          <p:cNvSpPr>
            <a:spLocks noChangeAspect="1"/>
          </p:cNvSpPr>
          <p:nvPr/>
        </p:nvSpPr>
        <p:spPr>
          <a:xfrm>
            <a:off x="233975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Eltern</a:t>
            </a:r>
            <a:endParaRPr lang="de-DE" sz="1600" dirty="0"/>
          </a:p>
        </p:txBody>
      </p:sp>
      <p:sp>
        <p:nvSpPr>
          <p:cNvPr id="39" name="Abgerundetes Rechteck 38"/>
          <p:cNvSpPr>
            <a:spLocks noChangeAspect="1"/>
          </p:cNvSpPr>
          <p:nvPr/>
        </p:nvSpPr>
        <p:spPr>
          <a:xfrm>
            <a:off x="449999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Abgerundetes Rechteck 39"/>
          <p:cNvSpPr>
            <a:spLocks noChangeAspect="1"/>
          </p:cNvSpPr>
          <p:nvPr/>
        </p:nvSpPr>
        <p:spPr>
          <a:xfrm>
            <a:off x="6876256" y="2348880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Abgerundetes Rechteck 40"/>
          <p:cNvSpPr>
            <a:spLocks noChangeAspect="1"/>
          </p:cNvSpPr>
          <p:nvPr/>
        </p:nvSpPr>
        <p:spPr>
          <a:xfrm>
            <a:off x="6876256" y="3861048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Kinderarzt</a:t>
            </a:r>
            <a:endParaRPr lang="de-DE" sz="1600" dirty="0"/>
          </a:p>
        </p:txBody>
      </p:sp>
      <p:sp>
        <p:nvSpPr>
          <p:cNvPr id="43" name="Abgerundetes Rechteck 42"/>
          <p:cNvSpPr>
            <a:spLocks noChangeAspect="1"/>
          </p:cNvSpPr>
          <p:nvPr/>
        </p:nvSpPr>
        <p:spPr>
          <a:xfrm>
            <a:off x="683568" y="620688"/>
            <a:ext cx="1260000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Abgerundetes Rechteck 43"/>
          <p:cNvSpPr>
            <a:spLocks noChangeAspect="1"/>
          </p:cNvSpPr>
          <p:nvPr/>
        </p:nvSpPr>
        <p:spPr>
          <a:xfrm>
            <a:off x="6228184" y="836712"/>
            <a:ext cx="1296144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Abgerundetes Rechteck 34"/>
          <p:cNvSpPr>
            <a:spLocks noChangeAspect="1"/>
          </p:cNvSpPr>
          <p:nvPr/>
        </p:nvSpPr>
        <p:spPr>
          <a:xfrm>
            <a:off x="6228184" y="4725144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Team Onkologie</a:t>
            </a:r>
            <a:endParaRPr lang="de-DE" sz="1600" dirty="0"/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3419872" y="2852936"/>
            <a:ext cx="216024" cy="43204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bgerundetes Rechteck 47"/>
          <p:cNvSpPr>
            <a:spLocks noChangeAspect="1"/>
          </p:cNvSpPr>
          <p:nvPr/>
        </p:nvSpPr>
        <p:spPr>
          <a:xfrm>
            <a:off x="2051720" y="1268760"/>
            <a:ext cx="1800000" cy="180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1600" dirty="0" smtClean="0"/>
              <a:t>Angst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Liebe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Intensive </a:t>
            </a:r>
            <a:br>
              <a:rPr lang="de-DE" sz="1600" dirty="0" smtClean="0"/>
            </a:br>
            <a:r>
              <a:rPr lang="de-DE" sz="1600" dirty="0" smtClean="0"/>
              <a:t>  Betreuung</a:t>
            </a:r>
            <a:endParaRPr lang="de-DE" sz="1600" dirty="0"/>
          </a:p>
        </p:txBody>
      </p:sp>
      <p:cxnSp>
        <p:nvCxnSpPr>
          <p:cNvPr id="51" name="Gerade Verbindung mit Pfeil 50"/>
          <p:cNvCxnSpPr/>
          <p:nvPr/>
        </p:nvCxnSpPr>
        <p:spPr>
          <a:xfrm flipH="1" flipV="1">
            <a:off x="3563888" y="2780928"/>
            <a:ext cx="3096344" cy="172819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ieren 49"/>
          <p:cNvGrpSpPr/>
          <p:nvPr/>
        </p:nvGrpSpPr>
        <p:grpSpPr>
          <a:xfrm>
            <a:off x="3059832" y="5085184"/>
            <a:ext cx="2340120" cy="1260000"/>
            <a:chOff x="3059832" y="5085184"/>
            <a:chExt cx="2340120" cy="1260000"/>
          </a:xfrm>
        </p:grpSpPr>
        <p:sp>
          <p:nvSpPr>
            <p:cNvPr id="52" name="Abgerundetes Rechteck 51"/>
            <p:cNvSpPr>
              <a:spLocks noChangeAspect="1"/>
            </p:cNvSpPr>
            <p:nvPr/>
          </p:nvSpPr>
          <p:spPr>
            <a:xfrm>
              <a:off x="413995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" name="Abgerundetes Rechteck 52"/>
            <p:cNvSpPr>
              <a:spLocks noChangeAspect="1"/>
            </p:cNvSpPr>
            <p:nvPr/>
          </p:nvSpPr>
          <p:spPr>
            <a:xfrm>
              <a:off x="305983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	</a:t>
              </a:r>
              <a:endParaRPr lang="de-DE" dirty="0"/>
            </a:p>
          </p:txBody>
        </p:sp>
      </p:grpSp>
      <p:sp>
        <p:nvSpPr>
          <p:cNvPr id="54" name="Abgerundetes Rechteck 53"/>
          <p:cNvSpPr>
            <a:spLocks noChangeAspect="1"/>
          </p:cNvSpPr>
          <p:nvPr/>
        </p:nvSpPr>
        <p:spPr>
          <a:xfrm>
            <a:off x="6300192" y="4005064"/>
            <a:ext cx="1800000" cy="180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1600" dirty="0" smtClean="0"/>
              <a:t>Informationen Vertrauen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Medizinische Hilfe</a:t>
            </a:r>
            <a:endParaRPr lang="de-DE" sz="1600" dirty="0"/>
          </a:p>
        </p:txBody>
      </p:sp>
      <p:sp>
        <p:nvSpPr>
          <p:cNvPr id="55" name="Abgerundetes Rechteck 54"/>
          <p:cNvSpPr>
            <a:spLocks noChangeAspect="1"/>
          </p:cNvSpPr>
          <p:nvPr/>
        </p:nvSpPr>
        <p:spPr>
          <a:xfrm>
            <a:off x="3275856" y="2996952"/>
            <a:ext cx="1800000" cy="1800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1600" dirty="0" smtClean="0"/>
              <a:t>belastende</a:t>
            </a:r>
            <a:br>
              <a:rPr lang="de-DE" sz="1600" dirty="0" smtClean="0"/>
            </a:br>
            <a:r>
              <a:rPr lang="de-DE" sz="1600" dirty="0" smtClean="0"/>
              <a:t>  Diagnostik und</a:t>
            </a:r>
            <a:br>
              <a:rPr lang="de-DE" sz="1600" dirty="0" smtClean="0"/>
            </a:br>
            <a:r>
              <a:rPr lang="de-DE" sz="1600" dirty="0" smtClean="0"/>
              <a:t>  Therapie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Angst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Suchen nach</a:t>
            </a:r>
            <a:br>
              <a:rPr lang="de-DE" sz="1600" dirty="0" smtClean="0"/>
            </a:br>
            <a:r>
              <a:rPr lang="de-DE" sz="1600" dirty="0" smtClean="0"/>
              <a:t>  Hilfe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Wut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2" animBg="1"/>
      <p:bldP spid="54" grpId="1" animBg="1"/>
      <p:bldP spid="54" grpId="2" animBg="1"/>
      <p:bldP spid="55" grpId="0" animBg="1"/>
      <p:bldP spid="55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Psychosoziales Umfeld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Psychosoziales Umfeld</a:t>
            </a:r>
          </a:p>
          <a:p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bgerundetes Rechteck 32"/>
          <p:cNvSpPr>
            <a:spLocks noChangeAspect="1"/>
          </p:cNvSpPr>
          <p:nvPr/>
        </p:nvSpPr>
        <p:spPr>
          <a:xfrm>
            <a:off x="3563888" y="3212976"/>
            <a:ext cx="1296144" cy="12961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Erkranktes Kind</a:t>
            </a:r>
            <a:endParaRPr lang="de-DE" sz="1600" dirty="0"/>
          </a:p>
        </p:txBody>
      </p:sp>
      <p:sp>
        <p:nvSpPr>
          <p:cNvPr id="36" name="Abgerundetes Rechteck 35"/>
          <p:cNvSpPr>
            <a:spLocks noChangeAspect="1"/>
          </p:cNvSpPr>
          <p:nvPr/>
        </p:nvSpPr>
        <p:spPr>
          <a:xfrm>
            <a:off x="1043608" y="4581128"/>
            <a:ext cx="1260000" cy="126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Abgerundetes Rechteck 36"/>
          <p:cNvSpPr>
            <a:spLocks noChangeAspect="1"/>
          </p:cNvSpPr>
          <p:nvPr/>
        </p:nvSpPr>
        <p:spPr>
          <a:xfrm>
            <a:off x="395536" y="2924944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Abgerundetes Rechteck 37"/>
          <p:cNvSpPr>
            <a:spLocks noChangeAspect="1"/>
          </p:cNvSpPr>
          <p:nvPr/>
        </p:nvSpPr>
        <p:spPr>
          <a:xfrm>
            <a:off x="233975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Eltern</a:t>
            </a:r>
            <a:endParaRPr lang="de-DE" sz="1600" dirty="0"/>
          </a:p>
        </p:txBody>
      </p:sp>
      <p:sp>
        <p:nvSpPr>
          <p:cNvPr id="39" name="Abgerundetes Rechteck 38"/>
          <p:cNvSpPr>
            <a:spLocks noChangeAspect="1"/>
          </p:cNvSpPr>
          <p:nvPr/>
        </p:nvSpPr>
        <p:spPr>
          <a:xfrm>
            <a:off x="449999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Ge-schwister</a:t>
            </a:r>
            <a:endParaRPr lang="de-DE" sz="1600" dirty="0"/>
          </a:p>
        </p:txBody>
      </p:sp>
      <p:sp>
        <p:nvSpPr>
          <p:cNvPr id="40" name="Abgerundetes Rechteck 39"/>
          <p:cNvSpPr>
            <a:spLocks noChangeAspect="1"/>
          </p:cNvSpPr>
          <p:nvPr/>
        </p:nvSpPr>
        <p:spPr>
          <a:xfrm>
            <a:off x="6876256" y="2348880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Abgerundetes Rechteck 40"/>
          <p:cNvSpPr>
            <a:spLocks noChangeAspect="1"/>
          </p:cNvSpPr>
          <p:nvPr/>
        </p:nvSpPr>
        <p:spPr>
          <a:xfrm>
            <a:off x="6876256" y="3861048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Kinderarzt</a:t>
            </a:r>
            <a:endParaRPr lang="de-DE" sz="1600" dirty="0"/>
          </a:p>
        </p:txBody>
      </p:sp>
      <p:sp>
        <p:nvSpPr>
          <p:cNvPr id="43" name="Abgerundetes Rechteck 42"/>
          <p:cNvSpPr>
            <a:spLocks noChangeAspect="1"/>
          </p:cNvSpPr>
          <p:nvPr/>
        </p:nvSpPr>
        <p:spPr>
          <a:xfrm>
            <a:off x="683568" y="620688"/>
            <a:ext cx="1260000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Abgerundetes Rechteck 43"/>
          <p:cNvSpPr>
            <a:spLocks noChangeAspect="1"/>
          </p:cNvSpPr>
          <p:nvPr/>
        </p:nvSpPr>
        <p:spPr>
          <a:xfrm>
            <a:off x="6228184" y="836712"/>
            <a:ext cx="1296144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Abgerundetes Rechteck 34"/>
          <p:cNvSpPr>
            <a:spLocks noChangeAspect="1"/>
          </p:cNvSpPr>
          <p:nvPr/>
        </p:nvSpPr>
        <p:spPr>
          <a:xfrm>
            <a:off x="6228184" y="4725144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Team Onkologie</a:t>
            </a:r>
            <a:endParaRPr lang="de-DE" sz="1600" dirty="0"/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3419872" y="2852936"/>
            <a:ext cx="216024" cy="43204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>
            <a:off x="4788024" y="2924944"/>
            <a:ext cx="144016" cy="2880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H="1">
            <a:off x="3635896" y="2276872"/>
            <a:ext cx="79208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bgerundetes Rechteck 60"/>
          <p:cNvSpPr>
            <a:spLocks noChangeAspect="1"/>
          </p:cNvSpPr>
          <p:nvPr/>
        </p:nvSpPr>
        <p:spPr>
          <a:xfrm>
            <a:off x="4211960" y="1340768"/>
            <a:ext cx="1800000" cy="180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1600" dirty="0" smtClean="0"/>
              <a:t>Sorge um</a:t>
            </a:r>
            <a:br>
              <a:rPr lang="de-DE" sz="1600" dirty="0" smtClean="0"/>
            </a:br>
            <a:r>
              <a:rPr lang="de-DE" sz="1600" dirty="0" smtClean="0"/>
              <a:t>  Geschwister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Einsamkeit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Missachtung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Neid</a:t>
            </a:r>
            <a:endParaRPr lang="de-DE" sz="1600" dirty="0"/>
          </a:p>
        </p:txBody>
      </p:sp>
      <p:sp>
        <p:nvSpPr>
          <p:cNvPr id="63" name="Abgerundetes Rechteck 62"/>
          <p:cNvSpPr>
            <a:spLocks noChangeAspect="1"/>
          </p:cNvSpPr>
          <p:nvPr/>
        </p:nvSpPr>
        <p:spPr>
          <a:xfrm>
            <a:off x="2051720" y="1340768"/>
            <a:ext cx="1800000" cy="180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1600" dirty="0" smtClean="0"/>
              <a:t>Zeitmangel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err="1" smtClean="0"/>
              <a:t>Vernach</a:t>
            </a:r>
            <a:r>
              <a:rPr lang="de-DE" sz="1600" dirty="0" smtClean="0"/>
              <a:t>-</a:t>
            </a:r>
            <a:br>
              <a:rPr lang="de-DE" sz="1600" dirty="0" smtClean="0"/>
            </a:br>
            <a:r>
              <a:rPr lang="de-DE" sz="1600" dirty="0" smtClean="0"/>
              <a:t>  </a:t>
            </a:r>
            <a:r>
              <a:rPr lang="de-DE" sz="1600" dirty="0" err="1" smtClean="0"/>
              <a:t>lässigung</a:t>
            </a:r>
            <a:endParaRPr lang="de-DE" sz="1600" dirty="0"/>
          </a:p>
        </p:txBody>
      </p:sp>
      <p:sp>
        <p:nvSpPr>
          <p:cNvPr id="64" name="Abgerundetes Rechteck 63"/>
          <p:cNvSpPr>
            <a:spLocks noChangeAspect="1"/>
          </p:cNvSpPr>
          <p:nvPr/>
        </p:nvSpPr>
        <p:spPr>
          <a:xfrm>
            <a:off x="3347864" y="2996952"/>
            <a:ext cx="1800000" cy="1800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1600" dirty="0" smtClean="0"/>
              <a:t>Neid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Mangelnder</a:t>
            </a:r>
            <a:br>
              <a:rPr lang="de-DE" sz="1600" dirty="0" smtClean="0"/>
            </a:br>
            <a:r>
              <a:rPr lang="de-DE" sz="1600" dirty="0" smtClean="0"/>
              <a:t>  Kontakt</a:t>
            </a:r>
            <a:endParaRPr lang="de-DE" sz="1600" dirty="0"/>
          </a:p>
        </p:txBody>
      </p:sp>
      <p:grpSp>
        <p:nvGrpSpPr>
          <p:cNvPr id="65" name="Gruppieren 64"/>
          <p:cNvGrpSpPr/>
          <p:nvPr/>
        </p:nvGrpSpPr>
        <p:grpSpPr>
          <a:xfrm>
            <a:off x="3059832" y="5085184"/>
            <a:ext cx="2340120" cy="1260000"/>
            <a:chOff x="3059832" y="5085184"/>
            <a:chExt cx="2340120" cy="1260000"/>
          </a:xfrm>
        </p:grpSpPr>
        <p:sp>
          <p:nvSpPr>
            <p:cNvPr id="66" name="Abgerundetes Rechteck 65"/>
            <p:cNvSpPr>
              <a:spLocks noChangeAspect="1"/>
            </p:cNvSpPr>
            <p:nvPr/>
          </p:nvSpPr>
          <p:spPr>
            <a:xfrm>
              <a:off x="413995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" name="Abgerundetes Rechteck 66"/>
            <p:cNvSpPr>
              <a:spLocks noChangeAspect="1"/>
            </p:cNvSpPr>
            <p:nvPr/>
          </p:nvSpPr>
          <p:spPr>
            <a:xfrm>
              <a:off x="305983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	</a:t>
              </a: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Psychosoziales Umfeld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Psychosoziales Umfeld</a:t>
            </a:r>
          </a:p>
          <a:p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bgerundetes Rechteck 32"/>
          <p:cNvSpPr>
            <a:spLocks noChangeAspect="1"/>
          </p:cNvSpPr>
          <p:nvPr/>
        </p:nvSpPr>
        <p:spPr>
          <a:xfrm>
            <a:off x="3563888" y="3212976"/>
            <a:ext cx="1296144" cy="12961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Erkranktes Kind</a:t>
            </a:r>
            <a:endParaRPr lang="de-DE" sz="1600" dirty="0"/>
          </a:p>
        </p:txBody>
      </p:sp>
      <p:sp>
        <p:nvSpPr>
          <p:cNvPr id="36" name="Abgerundetes Rechteck 35"/>
          <p:cNvSpPr>
            <a:spLocks noChangeAspect="1"/>
          </p:cNvSpPr>
          <p:nvPr/>
        </p:nvSpPr>
        <p:spPr>
          <a:xfrm>
            <a:off x="1043608" y="4581128"/>
            <a:ext cx="1260000" cy="126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Abgerundetes Rechteck 36"/>
          <p:cNvSpPr>
            <a:spLocks noChangeAspect="1"/>
          </p:cNvSpPr>
          <p:nvPr/>
        </p:nvSpPr>
        <p:spPr>
          <a:xfrm>
            <a:off x="395536" y="2924944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Abgerundetes Rechteck 37"/>
          <p:cNvSpPr>
            <a:spLocks noChangeAspect="1"/>
          </p:cNvSpPr>
          <p:nvPr/>
        </p:nvSpPr>
        <p:spPr>
          <a:xfrm>
            <a:off x="233975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Eltern</a:t>
            </a:r>
            <a:endParaRPr lang="de-DE" sz="1600" dirty="0"/>
          </a:p>
        </p:txBody>
      </p:sp>
      <p:sp>
        <p:nvSpPr>
          <p:cNvPr id="39" name="Abgerundetes Rechteck 38"/>
          <p:cNvSpPr>
            <a:spLocks noChangeAspect="1"/>
          </p:cNvSpPr>
          <p:nvPr/>
        </p:nvSpPr>
        <p:spPr>
          <a:xfrm>
            <a:off x="449999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Ge-schwister</a:t>
            </a:r>
            <a:endParaRPr lang="de-DE" sz="1600" dirty="0"/>
          </a:p>
        </p:txBody>
      </p:sp>
      <p:sp>
        <p:nvSpPr>
          <p:cNvPr id="40" name="Abgerundetes Rechteck 39"/>
          <p:cNvSpPr>
            <a:spLocks noChangeAspect="1"/>
          </p:cNvSpPr>
          <p:nvPr/>
        </p:nvSpPr>
        <p:spPr>
          <a:xfrm>
            <a:off x="6876256" y="2348880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Abgerundetes Rechteck 40"/>
          <p:cNvSpPr>
            <a:spLocks noChangeAspect="1"/>
          </p:cNvSpPr>
          <p:nvPr/>
        </p:nvSpPr>
        <p:spPr>
          <a:xfrm>
            <a:off x="6876256" y="3861048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Kinderarzt</a:t>
            </a:r>
            <a:endParaRPr lang="de-DE" sz="1600" dirty="0"/>
          </a:p>
        </p:txBody>
      </p:sp>
      <p:sp>
        <p:nvSpPr>
          <p:cNvPr id="43" name="Abgerundetes Rechteck 42"/>
          <p:cNvSpPr>
            <a:spLocks noChangeAspect="1"/>
          </p:cNvSpPr>
          <p:nvPr/>
        </p:nvSpPr>
        <p:spPr>
          <a:xfrm>
            <a:off x="683568" y="620688"/>
            <a:ext cx="1260000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Arbeit-</a:t>
            </a:r>
            <a:r>
              <a:rPr lang="de-DE" sz="1600" dirty="0" err="1" smtClean="0"/>
              <a:t>geber</a:t>
            </a:r>
            <a:endParaRPr lang="de-DE" sz="1600" dirty="0"/>
          </a:p>
        </p:txBody>
      </p:sp>
      <p:sp>
        <p:nvSpPr>
          <p:cNvPr id="44" name="Abgerundetes Rechteck 43"/>
          <p:cNvSpPr>
            <a:spLocks noChangeAspect="1"/>
          </p:cNvSpPr>
          <p:nvPr/>
        </p:nvSpPr>
        <p:spPr>
          <a:xfrm>
            <a:off x="6228184" y="836712"/>
            <a:ext cx="1296144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Abgerundetes Rechteck 34"/>
          <p:cNvSpPr>
            <a:spLocks noChangeAspect="1"/>
          </p:cNvSpPr>
          <p:nvPr/>
        </p:nvSpPr>
        <p:spPr>
          <a:xfrm>
            <a:off x="6228184" y="4725144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Team Onkologie</a:t>
            </a:r>
            <a:endParaRPr lang="de-DE" sz="1600" dirty="0"/>
          </a:p>
        </p:txBody>
      </p:sp>
      <p:cxnSp>
        <p:nvCxnSpPr>
          <p:cNvPr id="52" name="Gerade Verbindung mit Pfeil 51"/>
          <p:cNvCxnSpPr>
            <a:stCxn id="38" idx="1"/>
          </p:cNvCxnSpPr>
          <p:nvPr/>
        </p:nvCxnSpPr>
        <p:spPr>
          <a:xfrm flipH="1" flipV="1">
            <a:off x="1907704" y="1844824"/>
            <a:ext cx="432048" cy="41397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bgerundetes Rechteck 53"/>
          <p:cNvSpPr>
            <a:spLocks noChangeAspect="1"/>
          </p:cNvSpPr>
          <p:nvPr/>
        </p:nvSpPr>
        <p:spPr>
          <a:xfrm>
            <a:off x="323528" y="404664"/>
            <a:ext cx="1800000" cy="180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Arbeitgeber/</a:t>
            </a:r>
            <a:br>
              <a:rPr lang="de-DE" sz="1600" dirty="0" smtClean="0"/>
            </a:br>
            <a:r>
              <a:rPr lang="de-DE" sz="1600" dirty="0" smtClean="0"/>
              <a:t>Kollegen: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Unzuverlässig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Gestresst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unkonzentriert</a:t>
            </a:r>
          </a:p>
        </p:txBody>
      </p:sp>
      <p:sp>
        <p:nvSpPr>
          <p:cNvPr id="57" name="Abgerundetes Rechteck 56"/>
          <p:cNvSpPr>
            <a:spLocks noChangeAspect="1"/>
          </p:cNvSpPr>
          <p:nvPr/>
        </p:nvSpPr>
        <p:spPr>
          <a:xfrm>
            <a:off x="2123728" y="1340768"/>
            <a:ext cx="1800000" cy="180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1600" dirty="0" smtClean="0"/>
              <a:t>Schlechtes </a:t>
            </a:r>
            <a:br>
              <a:rPr lang="de-DE" sz="1600" dirty="0" smtClean="0"/>
            </a:br>
            <a:r>
              <a:rPr lang="de-DE" sz="1600" dirty="0" smtClean="0"/>
              <a:t>  Gewissen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Finanzieller </a:t>
            </a:r>
            <a:br>
              <a:rPr lang="de-DE" sz="1600" dirty="0" smtClean="0"/>
            </a:br>
            <a:r>
              <a:rPr lang="de-DE" sz="1600" dirty="0" smtClean="0"/>
              <a:t>  Verlust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Arbeitsplatz-</a:t>
            </a:r>
            <a:br>
              <a:rPr lang="de-DE" sz="1600" dirty="0" smtClean="0"/>
            </a:br>
            <a:r>
              <a:rPr lang="de-DE" sz="1600" dirty="0" smtClean="0"/>
              <a:t>  </a:t>
            </a:r>
            <a:r>
              <a:rPr lang="de-DE" sz="1600" dirty="0" err="1" smtClean="0"/>
              <a:t>verlust</a:t>
            </a:r>
            <a:endParaRPr lang="de-DE" sz="1600" dirty="0"/>
          </a:p>
        </p:txBody>
      </p:sp>
      <p:grpSp>
        <p:nvGrpSpPr>
          <p:cNvPr id="58" name="Gruppieren 57"/>
          <p:cNvGrpSpPr/>
          <p:nvPr/>
        </p:nvGrpSpPr>
        <p:grpSpPr>
          <a:xfrm>
            <a:off x="3059832" y="5085184"/>
            <a:ext cx="2340120" cy="1260000"/>
            <a:chOff x="3059832" y="5085184"/>
            <a:chExt cx="2340120" cy="1260000"/>
          </a:xfrm>
        </p:grpSpPr>
        <p:sp>
          <p:nvSpPr>
            <p:cNvPr id="59" name="Abgerundetes Rechteck 58"/>
            <p:cNvSpPr>
              <a:spLocks noChangeAspect="1"/>
            </p:cNvSpPr>
            <p:nvPr/>
          </p:nvSpPr>
          <p:spPr>
            <a:xfrm>
              <a:off x="413995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" name="Abgerundetes Rechteck 59"/>
            <p:cNvSpPr>
              <a:spLocks noChangeAspect="1"/>
            </p:cNvSpPr>
            <p:nvPr/>
          </p:nvSpPr>
          <p:spPr>
            <a:xfrm>
              <a:off x="305983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	</a:t>
              </a: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uiExpand="1" build="allAtOnce" animBg="1"/>
      <p:bldP spid="54" grpId="2" uiExpand="1" build="allAtOnce" animBg="1"/>
      <p:bldP spid="57" grpId="0" animBg="1"/>
      <p:bldP spid="57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Psychosoziales Umfeld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Psychosoziales Umfeld</a:t>
            </a:r>
          </a:p>
          <a:p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bgerundetes Rechteck 32"/>
          <p:cNvSpPr>
            <a:spLocks noChangeAspect="1"/>
          </p:cNvSpPr>
          <p:nvPr/>
        </p:nvSpPr>
        <p:spPr>
          <a:xfrm>
            <a:off x="3563888" y="3212976"/>
            <a:ext cx="1296144" cy="12961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Erkranktes</a:t>
            </a:r>
            <a:r>
              <a:rPr lang="de-DE" dirty="0" smtClean="0"/>
              <a:t> Kind</a:t>
            </a:r>
            <a:endParaRPr lang="de-DE" dirty="0"/>
          </a:p>
        </p:txBody>
      </p:sp>
      <p:sp>
        <p:nvSpPr>
          <p:cNvPr id="36" name="Abgerundetes Rechteck 35"/>
          <p:cNvSpPr>
            <a:spLocks noChangeAspect="1"/>
          </p:cNvSpPr>
          <p:nvPr/>
        </p:nvSpPr>
        <p:spPr>
          <a:xfrm>
            <a:off x="1043608" y="4581128"/>
            <a:ext cx="1260000" cy="126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Abgerundetes Rechteck 36"/>
          <p:cNvSpPr>
            <a:spLocks noChangeAspect="1"/>
          </p:cNvSpPr>
          <p:nvPr/>
        </p:nvSpPr>
        <p:spPr>
          <a:xfrm>
            <a:off x="395536" y="2924944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Freunde</a:t>
            </a:r>
            <a:endParaRPr lang="de-DE" dirty="0"/>
          </a:p>
        </p:txBody>
      </p:sp>
      <p:sp>
        <p:nvSpPr>
          <p:cNvPr id="38" name="Abgerundetes Rechteck 37"/>
          <p:cNvSpPr>
            <a:spLocks noChangeAspect="1"/>
          </p:cNvSpPr>
          <p:nvPr/>
        </p:nvSpPr>
        <p:spPr>
          <a:xfrm>
            <a:off x="233975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Eltern</a:t>
            </a:r>
            <a:endParaRPr lang="de-DE" sz="1600" dirty="0"/>
          </a:p>
        </p:txBody>
      </p:sp>
      <p:sp>
        <p:nvSpPr>
          <p:cNvPr id="39" name="Abgerundetes Rechteck 38"/>
          <p:cNvSpPr>
            <a:spLocks noChangeAspect="1"/>
          </p:cNvSpPr>
          <p:nvPr/>
        </p:nvSpPr>
        <p:spPr>
          <a:xfrm>
            <a:off x="449999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Ge-schwister</a:t>
            </a:r>
            <a:endParaRPr lang="de-DE" sz="1600" dirty="0"/>
          </a:p>
        </p:txBody>
      </p:sp>
      <p:sp>
        <p:nvSpPr>
          <p:cNvPr id="40" name="Abgerundetes Rechteck 39"/>
          <p:cNvSpPr>
            <a:spLocks noChangeAspect="1"/>
          </p:cNvSpPr>
          <p:nvPr/>
        </p:nvSpPr>
        <p:spPr>
          <a:xfrm>
            <a:off x="6876256" y="2348880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Verwandte</a:t>
            </a:r>
            <a:endParaRPr lang="de-DE" sz="1600" dirty="0"/>
          </a:p>
        </p:txBody>
      </p:sp>
      <p:sp>
        <p:nvSpPr>
          <p:cNvPr id="41" name="Abgerundetes Rechteck 40"/>
          <p:cNvSpPr>
            <a:spLocks noChangeAspect="1"/>
          </p:cNvSpPr>
          <p:nvPr/>
        </p:nvSpPr>
        <p:spPr>
          <a:xfrm>
            <a:off x="6876256" y="3861048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Kinderarzt</a:t>
            </a:r>
            <a:endParaRPr lang="de-DE" sz="1600" dirty="0"/>
          </a:p>
        </p:txBody>
      </p:sp>
      <p:sp>
        <p:nvSpPr>
          <p:cNvPr id="43" name="Abgerundetes Rechteck 42"/>
          <p:cNvSpPr>
            <a:spLocks noChangeAspect="1"/>
          </p:cNvSpPr>
          <p:nvPr/>
        </p:nvSpPr>
        <p:spPr>
          <a:xfrm>
            <a:off x="683568" y="476672"/>
            <a:ext cx="1260000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Arbeit-</a:t>
            </a:r>
            <a:r>
              <a:rPr lang="de-DE" sz="1600" dirty="0" err="1" smtClean="0"/>
              <a:t>geber</a:t>
            </a:r>
            <a:endParaRPr lang="de-DE" sz="1600" dirty="0"/>
          </a:p>
        </p:txBody>
      </p:sp>
      <p:sp>
        <p:nvSpPr>
          <p:cNvPr id="44" name="Abgerundetes Rechteck 43"/>
          <p:cNvSpPr>
            <a:spLocks noChangeAspect="1"/>
          </p:cNvSpPr>
          <p:nvPr/>
        </p:nvSpPr>
        <p:spPr>
          <a:xfrm>
            <a:off x="6228184" y="836712"/>
            <a:ext cx="1296144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Abgerundetes Rechteck 34"/>
          <p:cNvSpPr>
            <a:spLocks noChangeAspect="1"/>
          </p:cNvSpPr>
          <p:nvPr/>
        </p:nvSpPr>
        <p:spPr>
          <a:xfrm>
            <a:off x="6228184" y="4725144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Team Onkologie</a:t>
            </a:r>
            <a:endParaRPr lang="de-DE" sz="1600" dirty="0"/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3419872" y="2852936"/>
            <a:ext cx="216024" cy="43204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>
            <a:off x="4788024" y="2924944"/>
            <a:ext cx="144016" cy="2880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 flipV="1">
            <a:off x="1763688" y="3573016"/>
            <a:ext cx="1656184" cy="21602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>
            <a:off x="5076056" y="3068960"/>
            <a:ext cx="1656184" cy="72008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>
            <a:off x="1763688" y="2708920"/>
            <a:ext cx="504056" cy="6480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flipH="1" flipV="1">
            <a:off x="5796136" y="2276872"/>
            <a:ext cx="1008112" cy="6480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H="1" flipV="1">
            <a:off x="3635896" y="2420888"/>
            <a:ext cx="3168352" cy="6480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flipH="1">
            <a:off x="1763688" y="2348880"/>
            <a:ext cx="2664296" cy="108012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bgerundetes Rechteck 67"/>
          <p:cNvSpPr>
            <a:spLocks noChangeAspect="1"/>
          </p:cNvSpPr>
          <p:nvPr/>
        </p:nvSpPr>
        <p:spPr>
          <a:xfrm>
            <a:off x="107504" y="2564904"/>
            <a:ext cx="1800000" cy="180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1600" dirty="0" smtClean="0"/>
              <a:t>Sorge/Hilfe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Mitleid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Überforderung</a:t>
            </a:r>
          </a:p>
          <a:p>
            <a:pPr algn="ctr"/>
            <a:endParaRPr lang="de-DE" sz="1600" dirty="0"/>
          </a:p>
        </p:txBody>
      </p:sp>
      <p:sp>
        <p:nvSpPr>
          <p:cNvPr id="69" name="Abgerundetes Rechteck 68"/>
          <p:cNvSpPr>
            <a:spLocks noChangeAspect="1"/>
          </p:cNvSpPr>
          <p:nvPr/>
        </p:nvSpPr>
        <p:spPr>
          <a:xfrm>
            <a:off x="2051720" y="1340768"/>
            <a:ext cx="1800000" cy="180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1600" dirty="0" smtClean="0"/>
              <a:t>Unterstützung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Belästigung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Gut gemeinte</a:t>
            </a:r>
            <a:br>
              <a:rPr lang="de-DE" sz="1600" dirty="0" smtClean="0"/>
            </a:br>
            <a:r>
              <a:rPr lang="de-DE" sz="1600" dirty="0" smtClean="0"/>
              <a:t>  Ratschläge</a:t>
            </a:r>
            <a:endParaRPr lang="de-DE" sz="1600" dirty="0"/>
          </a:p>
        </p:txBody>
      </p:sp>
      <p:sp>
        <p:nvSpPr>
          <p:cNvPr id="70" name="Abgerundetes Rechteck 69"/>
          <p:cNvSpPr>
            <a:spLocks noChangeAspect="1"/>
          </p:cNvSpPr>
          <p:nvPr/>
        </p:nvSpPr>
        <p:spPr>
          <a:xfrm>
            <a:off x="4211960" y="1340768"/>
            <a:ext cx="1800000" cy="180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Ersatzfamilie</a:t>
            </a:r>
          </a:p>
          <a:p>
            <a:pPr algn="ctr"/>
            <a:r>
              <a:rPr lang="de-DE" sz="1600" dirty="0" smtClean="0"/>
              <a:t>Abschiebung</a:t>
            </a:r>
            <a:endParaRPr lang="de-DE" sz="1600" dirty="0"/>
          </a:p>
        </p:txBody>
      </p:sp>
      <p:sp>
        <p:nvSpPr>
          <p:cNvPr id="71" name="Abgerundetes Rechteck 70"/>
          <p:cNvSpPr>
            <a:spLocks noChangeAspect="1"/>
          </p:cNvSpPr>
          <p:nvPr/>
        </p:nvSpPr>
        <p:spPr>
          <a:xfrm>
            <a:off x="6588224" y="1988840"/>
            <a:ext cx="1800000" cy="180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de-DE" sz="1600" dirty="0" smtClean="0"/>
              <a:t>Sorge/Hilfe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Mitleid</a:t>
            </a:r>
          </a:p>
          <a:p>
            <a:pPr>
              <a:buFont typeface="Arial" pitchFamily="34" charset="0"/>
              <a:buChar char="•"/>
            </a:pPr>
            <a:r>
              <a:rPr lang="de-DE" sz="1600" dirty="0" smtClean="0"/>
              <a:t>Überforderung</a:t>
            </a:r>
          </a:p>
        </p:txBody>
      </p:sp>
      <p:grpSp>
        <p:nvGrpSpPr>
          <p:cNvPr id="72" name="Gruppieren 71"/>
          <p:cNvGrpSpPr/>
          <p:nvPr/>
        </p:nvGrpSpPr>
        <p:grpSpPr>
          <a:xfrm>
            <a:off x="3059832" y="5085184"/>
            <a:ext cx="2340120" cy="1260000"/>
            <a:chOff x="3059832" y="5085184"/>
            <a:chExt cx="2340120" cy="1260000"/>
          </a:xfrm>
        </p:grpSpPr>
        <p:sp>
          <p:nvSpPr>
            <p:cNvPr id="73" name="Abgerundetes Rechteck 72"/>
            <p:cNvSpPr>
              <a:spLocks noChangeAspect="1"/>
            </p:cNvSpPr>
            <p:nvPr/>
          </p:nvSpPr>
          <p:spPr>
            <a:xfrm>
              <a:off x="413995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" name="Abgerundetes Rechteck 73"/>
            <p:cNvSpPr>
              <a:spLocks noChangeAspect="1"/>
            </p:cNvSpPr>
            <p:nvPr/>
          </p:nvSpPr>
          <p:spPr>
            <a:xfrm>
              <a:off x="305983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	</a:t>
              </a: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Psychosoziales Umfeld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Psychosoziales Umfeld</a:t>
            </a:r>
          </a:p>
          <a:p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bgerundetes Rechteck 32"/>
          <p:cNvSpPr>
            <a:spLocks noChangeAspect="1"/>
          </p:cNvSpPr>
          <p:nvPr/>
        </p:nvSpPr>
        <p:spPr>
          <a:xfrm>
            <a:off x="3563888" y="3212976"/>
            <a:ext cx="1296144" cy="12961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Erkranktes Kind</a:t>
            </a:r>
            <a:endParaRPr lang="de-DE" sz="1600" dirty="0"/>
          </a:p>
        </p:txBody>
      </p:sp>
      <p:sp>
        <p:nvSpPr>
          <p:cNvPr id="36" name="Abgerundetes Rechteck 35"/>
          <p:cNvSpPr>
            <a:spLocks noChangeAspect="1"/>
          </p:cNvSpPr>
          <p:nvPr/>
        </p:nvSpPr>
        <p:spPr>
          <a:xfrm>
            <a:off x="1043608" y="4581128"/>
            <a:ext cx="1260000" cy="126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Schule/</a:t>
            </a:r>
            <a:br>
              <a:rPr lang="de-DE" sz="1600" dirty="0" smtClean="0"/>
            </a:br>
            <a:r>
              <a:rPr lang="de-DE" sz="1600" dirty="0" smtClean="0"/>
              <a:t>Kinder-garten</a:t>
            </a:r>
            <a:endParaRPr lang="de-DE" sz="1600" dirty="0"/>
          </a:p>
        </p:txBody>
      </p:sp>
      <p:sp>
        <p:nvSpPr>
          <p:cNvPr id="37" name="Abgerundetes Rechteck 36"/>
          <p:cNvSpPr>
            <a:spLocks noChangeAspect="1"/>
          </p:cNvSpPr>
          <p:nvPr/>
        </p:nvSpPr>
        <p:spPr>
          <a:xfrm>
            <a:off x="395536" y="2924944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Freunde</a:t>
            </a:r>
            <a:endParaRPr lang="de-DE" sz="1600" dirty="0"/>
          </a:p>
        </p:txBody>
      </p:sp>
      <p:sp>
        <p:nvSpPr>
          <p:cNvPr id="38" name="Abgerundetes Rechteck 37"/>
          <p:cNvSpPr>
            <a:spLocks noChangeAspect="1"/>
          </p:cNvSpPr>
          <p:nvPr/>
        </p:nvSpPr>
        <p:spPr>
          <a:xfrm>
            <a:off x="233975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Eltern</a:t>
            </a:r>
            <a:endParaRPr lang="de-DE" sz="1600" dirty="0"/>
          </a:p>
        </p:txBody>
      </p:sp>
      <p:sp>
        <p:nvSpPr>
          <p:cNvPr id="39" name="Abgerundetes Rechteck 38"/>
          <p:cNvSpPr>
            <a:spLocks noChangeAspect="1"/>
          </p:cNvSpPr>
          <p:nvPr/>
        </p:nvSpPr>
        <p:spPr>
          <a:xfrm>
            <a:off x="449999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Ge-schwister</a:t>
            </a:r>
            <a:endParaRPr lang="de-DE" sz="1600" dirty="0"/>
          </a:p>
        </p:txBody>
      </p:sp>
      <p:sp>
        <p:nvSpPr>
          <p:cNvPr id="40" name="Abgerundetes Rechteck 39"/>
          <p:cNvSpPr>
            <a:spLocks noChangeAspect="1"/>
          </p:cNvSpPr>
          <p:nvPr/>
        </p:nvSpPr>
        <p:spPr>
          <a:xfrm>
            <a:off x="6876256" y="2348880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Verwandte</a:t>
            </a:r>
            <a:endParaRPr lang="de-DE" sz="1600" dirty="0"/>
          </a:p>
        </p:txBody>
      </p:sp>
      <p:sp>
        <p:nvSpPr>
          <p:cNvPr id="41" name="Abgerundetes Rechteck 40"/>
          <p:cNvSpPr>
            <a:spLocks noChangeAspect="1"/>
          </p:cNvSpPr>
          <p:nvPr/>
        </p:nvSpPr>
        <p:spPr>
          <a:xfrm>
            <a:off x="6876256" y="3861048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Kinderarzt</a:t>
            </a:r>
            <a:endParaRPr lang="de-DE" sz="1600" dirty="0"/>
          </a:p>
        </p:txBody>
      </p:sp>
      <p:sp>
        <p:nvSpPr>
          <p:cNvPr id="43" name="Abgerundetes Rechteck 42"/>
          <p:cNvSpPr>
            <a:spLocks noChangeAspect="1"/>
          </p:cNvSpPr>
          <p:nvPr/>
        </p:nvSpPr>
        <p:spPr>
          <a:xfrm>
            <a:off x="683568" y="620688"/>
            <a:ext cx="1260000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Arbeit-</a:t>
            </a:r>
            <a:r>
              <a:rPr lang="de-DE" sz="1600" dirty="0" err="1" smtClean="0"/>
              <a:t>geber</a:t>
            </a:r>
            <a:endParaRPr lang="de-DE" sz="1600" dirty="0"/>
          </a:p>
        </p:txBody>
      </p:sp>
      <p:sp>
        <p:nvSpPr>
          <p:cNvPr id="44" name="Abgerundetes Rechteck 43"/>
          <p:cNvSpPr>
            <a:spLocks noChangeAspect="1"/>
          </p:cNvSpPr>
          <p:nvPr/>
        </p:nvSpPr>
        <p:spPr>
          <a:xfrm>
            <a:off x="6228184" y="836712"/>
            <a:ext cx="1296144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Abgerundetes Rechteck 34"/>
          <p:cNvSpPr>
            <a:spLocks noChangeAspect="1"/>
          </p:cNvSpPr>
          <p:nvPr/>
        </p:nvSpPr>
        <p:spPr>
          <a:xfrm>
            <a:off x="6228184" y="4725144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Team Onkologie</a:t>
            </a:r>
            <a:endParaRPr lang="de-DE" sz="1600" dirty="0"/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3419872" y="2852936"/>
            <a:ext cx="216024" cy="43204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>
            <a:off x="4788024" y="2924944"/>
            <a:ext cx="144016" cy="2880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H="1">
            <a:off x="3635896" y="2276872"/>
            <a:ext cx="79208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1907704" y="2924944"/>
            <a:ext cx="504056" cy="158417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H="1">
            <a:off x="2339752" y="2852936"/>
            <a:ext cx="2088232" cy="172819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H="1">
            <a:off x="2411760" y="4293096"/>
            <a:ext cx="1080120" cy="43204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bgerundetes Rechteck 73"/>
          <p:cNvSpPr>
            <a:spLocks noChangeAspect="1"/>
          </p:cNvSpPr>
          <p:nvPr/>
        </p:nvSpPr>
        <p:spPr>
          <a:xfrm>
            <a:off x="755576" y="7245424"/>
            <a:ext cx="1800000" cy="18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Kontakt?</a:t>
            </a:r>
          </a:p>
          <a:p>
            <a:pPr algn="ctr"/>
            <a:r>
              <a:rPr lang="de-DE" sz="1600" dirty="0" smtClean="0"/>
              <a:t>Wiedereingliederung</a:t>
            </a:r>
            <a:endParaRPr lang="de-DE" sz="1600" dirty="0"/>
          </a:p>
        </p:txBody>
      </p:sp>
      <p:sp>
        <p:nvSpPr>
          <p:cNvPr id="76" name="Abgerundetes Rechteck 75"/>
          <p:cNvSpPr>
            <a:spLocks noChangeAspect="1"/>
          </p:cNvSpPr>
          <p:nvPr/>
        </p:nvSpPr>
        <p:spPr>
          <a:xfrm>
            <a:off x="3419872" y="3005672"/>
            <a:ext cx="1800000" cy="18000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Leistungsdefizit</a:t>
            </a:r>
          </a:p>
        </p:txBody>
      </p:sp>
      <p:sp>
        <p:nvSpPr>
          <p:cNvPr id="75" name="Abgerundetes Rechteck 74"/>
          <p:cNvSpPr>
            <a:spLocks noChangeAspect="1"/>
          </p:cNvSpPr>
          <p:nvPr/>
        </p:nvSpPr>
        <p:spPr>
          <a:xfrm>
            <a:off x="4283968" y="1340768"/>
            <a:ext cx="1800000" cy="180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Leistungs-</a:t>
            </a:r>
            <a:r>
              <a:rPr lang="de-DE" sz="1600" dirty="0" err="1" smtClean="0"/>
              <a:t>fähigkeit</a:t>
            </a:r>
            <a:endParaRPr lang="de-DE" sz="1600" dirty="0" smtClean="0"/>
          </a:p>
          <a:p>
            <a:pPr algn="ctr"/>
            <a:endParaRPr lang="de-DE" sz="1600" dirty="0"/>
          </a:p>
        </p:txBody>
      </p:sp>
      <p:sp>
        <p:nvSpPr>
          <p:cNvPr id="77" name="Abgerundetes Rechteck 76"/>
          <p:cNvSpPr>
            <a:spLocks noChangeAspect="1"/>
          </p:cNvSpPr>
          <p:nvPr/>
        </p:nvSpPr>
        <p:spPr>
          <a:xfrm>
            <a:off x="2123728" y="1340768"/>
            <a:ext cx="1800000" cy="180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Organisation</a:t>
            </a:r>
            <a:endParaRPr lang="de-DE" sz="1600" dirty="0"/>
          </a:p>
        </p:txBody>
      </p:sp>
      <p:grpSp>
        <p:nvGrpSpPr>
          <p:cNvPr id="79" name="Gruppieren 78"/>
          <p:cNvGrpSpPr/>
          <p:nvPr/>
        </p:nvGrpSpPr>
        <p:grpSpPr>
          <a:xfrm>
            <a:off x="3059832" y="5085184"/>
            <a:ext cx="2340120" cy="1260000"/>
            <a:chOff x="3059832" y="5085184"/>
            <a:chExt cx="2340120" cy="1260000"/>
          </a:xfrm>
        </p:grpSpPr>
        <p:sp>
          <p:nvSpPr>
            <p:cNvPr id="80" name="Abgerundetes Rechteck 79"/>
            <p:cNvSpPr>
              <a:spLocks noChangeAspect="1"/>
            </p:cNvSpPr>
            <p:nvPr/>
          </p:nvSpPr>
          <p:spPr>
            <a:xfrm>
              <a:off x="413995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" name="Abgerundetes Rechteck 80"/>
            <p:cNvSpPr>
              <a:spLocks noChangeAspect="1"/>
            </p:cNvSpPr>
            <p:nvPr/>
          </p:nvSpPr>
          <p:spPr>
            <a:xfrm>
              <a:off x="305983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86" name="Abgerundetes Rechteck 85"/>
          <p:cNvSpPr>
            <a:spLocks noChangeAspect="1"/>
          </p:cNvSpPr>
          <p:nvPr/>
        </p:nvSpPr>
        <p:spPr>
          <a:xfrm>
            <a:off x="755576" y="4293096"/>
            <a:ext cx="1800000" cy="180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Kontakt?</a:t>
            </a:r>
          </a:p>
          <a:p>
            <a:pPr algn="ctr"/>
            <a:r>
              <a:rPr lang="de-DE" dirty="0" smtClean="0"/>
              <a:t>Wieder-</a:t>
            </a:r>
            <a:r>
              <a:rPr lang="de-DE" dirty="0" err="1" smtClean="0"/>
              <a:t>eingliederung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5" grpId="0" animBg="1"/>
      <p:bldP spid="75" grpId="1" animBg="1"/>
      <p:bldP spid="77" grpId="0" animBg="1"/>
      <p:bldP spid="77" grpId="1" animBg="1"/>
      <p:bldP spid="86" grpId="0" animBg="1"/>
      <p:bldP spid="8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Psychosoziales Umfeld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Psychosoziales Umfeld</a:t>
            </a:r>
          </a:p>
          <a:p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bgerundetes Rechteck 32"/>
          <p:cNvSpPr>
            <a:spLocks noChangeAspect="1"/>
          </p:cNvSpPr>
          <p:nvPr/>
        </p:nvSpPr>
        <p:spPr>
          <a:xfrm>
            <a:off x="3563888" y="3212976"/>
            <a:ext cx="1296144" cy="12961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Erkranktes Kind</a:t>
            </a:r>
            <a:endParaRPr lang="de-DE" sz="1600" dirty="0"/>
          </a:p>
        </p:txBody>
      </p:sp>
      <p:sp>
        <p:nvSpPr>
          <p:cNvPr id="36" name="Abgerundetes Rechteck 35"/>
          <p:cNvSpPr>
            <a:spLocks noChangeAspect="1"/>
          </p:cNvSpPr>
          <p:nvPr/>
        </p:nvSpPr>
        <p:spPr>
          <a:xfrm>
            <a:off x="1043608" y="4581128"/>
            <a:ext cx="1260000" cy="126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Schule/</a:t>
            </a:r>
            <a:br>
              <a:rPr lang="de-DE" sz="1600" dirty="0" smtClean="0"/>
            </a:br>
            <a:r>
              <a:rPr lang="de-DE" sz="1600" dirty="0" smtClean="0"/>
              <a:t>Kinder-garten</a:t>
            </a:r>
            <a:endParaRPr lang="de-DE" sz="1600" dirty="0"/>
          </a:p>
        </p:txBody>
      </p:sp>
      <p:sp>
        <p:nvSpPr>
          <p:cNvPr id="37" name="Abgerundetes Rechteck 36"/>
          <p:cNvSpPr>
            <a:spLocks noChangeAspect="1"/>
          </p:cNvSpPr>
          <p:nvPr/>
        </p:nvSpPr>
        <p:spPr>
          <a:xfrm>
            <a:off x="395536" y="2924944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Freunde</a:t>
            </a:r>
            <a:endParaRPr lang="de-DE" sz="1600" dirty="0"/>
          </a:p>
        </p:txBody>
      </p:sp>
      <p:sp>
        <p:nvSpPr>
          <p:cNvPr id="38" name="Abgerundetes Rechteck 37"/>
          <p:cNvSpPr>
            <a:spLocks noChangeAspect="1"/>
          </p:cNvSpPr>
          <p:nvPr/>
        </p:nvSpPr>
        <p:spPr>
          <a:xfrm>
            <a:off x="233975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Eltern</a:t>
            </a:r>
            <a:endParaRPr lang="de-DE" sz="1600" dirty="0"/>
          </a:p>
        </p:txBody>
      </p:sp>
      <p:sp>
        <p:nvSpPr>
          <p:cNvPr id="39" name="Abgerundetes Rechteck 38"/>
          <p:cNvSpPr>
            <a:spLocks noChangeAspect="1"/>
          </p:cNvSpPr>
          <p:nvPr/>
        </p:nvSpPr>
        <p:spPr>
          <a:xfrm>
            <a:off x="449999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Ge-schwister</a:t>
            </a:r>
            <a:endParaRPr lang="de-DE" sz="1600" dirty="0"/>
          </a:p>
        </p:txBody>
      </p:sp>
      <p:sp>
        <p:nvSpPr>
          <p:cNvPr id="40" name="Abgerundetes Rechteck 39"/>
          <p:cNvSpPr>
            <a:spLocks noChangeAspect="1"/>
          </p:cNvSpPr>
          <p:nvPr/>
        </p:nvSpPr>
        <p:spPr>
          <a:xfrm>
            <a:off x="6876256" y="2348880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Verwandte</a:t>
            </a:r>
            <a:endParaRPr lang="de-DE" sz="1600" dirty="0"/>
          </a:p>
        </p:txBody>
      </p:sp>
      <p:sp>
        <p:nvSpPr>
          <p:cNvPr id="41" name="Abgerundetes Rechteck 40"/>
          <p:cNvSpPr>
            <a:spLocks noChangeAspect="1"/>
          </p:cNvSpPr>
          <p:nvPr/>
        </p:nvSpPr>
        <p:spPr>
          <a:xfrm>
            <a:off x="6876256" y="3861048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Kinderarzt</a:t>
            </a:r>
            <a:endParaRPr lang="de-DE" sz="1600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3059832" y="5085184"/>
            <a:ext cx="2340120" cy="1260000"/>
            <a:chOff x="3059832" y="5085184"/>
            <a:chExt cx="2340120" cy="1260000"/>
          </a:xfrm>
        </p:grpSpPr>
        <p:sp>
          <p:nvSpPr>
            <p:cNvPr id="34" name="Abgerundetes Rechteck 33"/>
            <p:cNvSpPr>
              <a:spLocks noChangeAspect="1"/>
            </p:cNvSpPr>
            <p:nvPr/>
          </p:nvSpPr>
          <p:spPr>
            <a:xfrm>
              <a:off x="413995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Palliativteam</a:t>
              </a:r>
              <a:endParaRPr lang="de-DE" sz="1600" dirty="0"/>
            </a:p>
          </p:txBody>
        </p:sp>
        <p:sp>
          <p:nvSpPr>
            <p:cNvPr id="42" name="Abgerundetes Rechteck 41"/>
            <p:cNvSpPr>
              <a:spLocks noChangeAspect="1"/>
            </p:cNvSpPr>
            <p:nvPr/>
          </p:nvSpPr>
          <p:spPr>
            <a:xfrm>
              <a:off x="305983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Kinder-</a:t>
              </a:r>
              <a:br>
                <a:rPr lang="de-DE" sz="1600" dirty="0" smtClean="0"/>
              </a:br>
              <a:r>
                <a:rPr lang="de-DE" sz="1600" dirty="0" smtClean="0"/>
                <a:t>    </a:t>
              </a:r>
              <a:r>
                <a:rPr lang="de-DE" sz="1600" dirty="0" err="1" smtClean="0"/>
                <a:t>hospiz</a:t>
              </a:r>
              <a:r>
                <a:rPr lang="de-DE" sz="1600" dirty="0" smtClean="0"/>
                <a:t>	</a:t>
              </a:r>
              <a:endParaRPr lang="de-DE" sz="1600" dirty="0"/>
            </a:p>
          </p:txBody>
        </p:sp>
      </p:grpSp>
      <p:sp>
        <p:nvSpPr>
          <p:cNvPr id="43" name="Abgerundetes Rechteck 42"/>
          <p:cNvSpPr>
            <a:spLocks noChangeAspect="1"/>
          </p:cNvSpPr>
          <p:nvPr/>
        </p:nvSpPr>
        <p:spPr>
          <a:xfrm>
            <a:off x="683568" y="620688"/>
            <a:ext cx="1260000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Arbeit-</a:t>
            </a:r>
            <a:r>
              <a:rPr lang="de-DE" sz="1600" dirty="0" err="1" smtClean="0"/>
              <a:t>geber</a:t>
            </a:r>
            <a:endParaRPr lang="de-DE" sz="1600" dirty="0"/>
          </a:p>
        </p:txBody>
      </p:sp>
      <p:sp>
        <p:nvSpPr>
          <p:cNvPr id="44" name="Abgerundetes Rechteck 43"/>
          <p:cNvSpPr>
            <a:spLocks noChangeAspect="1"/>
          </p:cNvSpPr>
          <p:nvPr/>
        </p:nvSpPr>
        <p:spPr>
          <a:xfrm>
            <a:off x="6228184" y="836712"/>
            <a:ext cx="1296144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Abgerundetes Rechteck 34"/>
          <p:cNvSpPr>
            <a:spLocks noChangeAspect="1"/>
          </p:cNvSpPr>
          <p:nvPr/>
        </p:nvSpPr>
        <p:spPr>
          <a:xfrm>
            <a:off x="6228184" y="4725144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Team Onkologie</a:t>
            </a:r>
            <a:endParaRPr lang="de-DE" sz="1600" dirty="0"/>
          </a:p>
        </p:txBody>
      </p:sp>
      <p:cxnSp>
        <p:nvCxnSpPr>
          <p:cNvPr id="68" name="Gerade Verbindung mit Pfeil 67"/>
          <p:cNvCxnSpPr/>
          <p:nvPr/>
        </p:nvCxnSpPr>
        <p:spPr>
          <a:xfrm>
            <a:off x="4283968" y="4509120"/>
            <a:ext cx="0" cy="57606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 flipH="1">
            <a:off x="4427984" y="2996952"/>
            <a:ext cx="648072" cy="20882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>
            <a:off x="3059832" y="2996952"/>
            <a:ext cx="1008112" cy="20882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bgerundetes Rechteck 82"/>
          <p:cNvSpPr>
            <a:spLocks noChangeAspect="1"/>
          </p:cNvSpPr>
          <p:nvPr/>
        </p:nvSpPr>
        <p:spPr>
          <a:xfrm>
            <a:off x="3275856" y="4797152"/>
            <a:ext cx="1800000" cy="180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Physische und psychische Belastung</a:t>
            </a:r>
          </a:p>
          <a:p>
            <a:pPr algn="ctr"/>
            <a:r>
              <a:rPr lang="de-DE" sz="1600" dirty="0" smtClean="0"/>
              <a:t>	</a:t>
            </a:r>
            <a:endParaRPr lang="de-DE" sz="1600" dirty="0"/>
          </a:p>
        </p:txBody>
      </p:sp>
      <p:sp>
        <p:nvSpPr>
          <p:cNvPr id="84" name="Abgerundetes Rechteck 83"/>
          <p:cNvSpPr>
            <a:spLocks noChangeAspect="1"/>
          </p:cNvSpPr>
          <p:nvPr/>
        </p:nvSpPr>
        <p:spPr>
          <a:xfrm>
            <a:off x="3347864" y="1196752"/>
            <a:ext cx="1800000" cy="180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Angst</a:t>
            </a:r>
          </a:p>
          <a:p>
            <a:pPr algn="ctr"/>
            <a:r>
              <a:rPr lang="de-DE" sz="1600" dirty="0" smtClean="0"/>
              <a:t>Abschied</a:t>
            </a:r>
          </a:p>
          <a:p>
            <a:pPr algn="ctr"/>
            <a:r>
              <a:rPr lang="de-DE" sz="1600" dirty="0" smtClean="0"/>
              <a:t>Trauer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Psychosoziales Umfeld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Psychosoziales Umfeld</a:t>
            </a:r>
          </a:p>
          <a:p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bgerundetes Rechteck 32"/>
          <p:cNvSpPr>
            <a:spLocks noChangeAspect="1"/>
          </p:cNvSpPr>
          <p:nvPr/>
        </p:nvSpPr>
        <p:spPr>
          <a:xfrm>
            <a:off x="3563888" y="3212976"/>
            <a:ext cx="1296144" cy="12961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Erkranktes Kind</a:t>
            </a:r>
            <a:endParaRPr lang="de-DE" sz="1600" dirty="0"/>
          </a:p>
        </p:txBody>
      </p:sp>
      <p:sp>
        <p:nvSpPr>
          <p:cNvPr id="36" name="Abgerundetes Rechteck 35"/>
          <p:cNvSpPr>
            <a:spLocks noChangeAspect="1"/>
          </p:cNvSpPr>
          <p:nvPr/>
        </p:nvSpPr>
        <p:spPr>
          <a:xfrm>
            <a:off x="1043608" y="4581128"/>
            <a:ext cx="1260000" cy="126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Schule/</a:t>
            </a:r>
            <a:br>
              <a:rPr lang="de-DE" sz="1600" dirty="0" smtClean="0"/>
            </a:br>
            <a:r>
              <a:rPr lang="de-DE" sz="1600" dirty="0" smtClean="0"/>
              <a:t>Kinder-garten</a:t>
            </a:r>
            <a:endParaRPr lang="de-DE" sz="1600" dirty="0"/>
          </a:p>
        </p:txBody>
      </p:sp>
      <p:sp>
        <p:nvSpPr>
          <p:cNvPr id="37" name="Abgerundetes Rechteck 36"/>
          <p:cNvSpPr>
            <a:spLocks noChangeAspect="1"/>
          </p:cNvSpPr>
          <p:nvPr/>
        </p:nvSpPr>
        <p:spPr>
          <a:xfrm>
            <a:off x="395536" y="2924944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Freunde</a:t>
            </a:r>
            <a:endParaRPr lang="de-DE" sz="1600" dirty="0"/>
          </a:p>
        </p:txBody>
      </p:sp>
      <p:sp>
        <p:nvSpPr>
          <p:cNvPr id="38" name="Abgerundetes Rechteck 37"/>
          <p:cNvSpPr>
            <a:spLocks noChangeAspect="1"/>
          </p:cNvSpPr>
          <p:nvPr/>
        </p:nvSpPr>
        <p:spPr>
          <a:xfrm>
            <a:off x="233975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Eltern</a:t>
            </a:r>
            <a:endParaRPr lang="de-DE" sz="1600" dirty="0"/>
          </a:p>
        </p:txBody>
      </p:sp>
      <p:sp>
        <p:nvSpPr>
          <p:cNvPr id="39" name="Abgerundetes Rechteck 38"/>
          <p:cNvSpPr>
            <a:spLocks noChangeAspect="1"/>
          </p:cNvSpPr>
          <p:nvPr/>
        </p:nvSpPr>
        <p:spPr>
          <a:xfrm>
            <a:off x="449999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Ge-schwister</a:t>
            </a:r>
            <a:endParaRPr lang="de-DE" sz="1600" dirty="0"/>
          </a:p>
        </p:txBody>
      </p:sp>
      <p:sp>
        <p:nvSpPr>
          <p:cNvPr id="40" name="Abgerundetes Rechteck 39"/>
          <p:cNvSpPr>
            <a:spLocks noChangeAspect="1"/>
          </p:cNvSpPr>
          <p:nvPr/>
        </p:nvSpPr>
        <p:spPr>
          <a:xfrm>
            <a:off x="6876256" y="2348880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Verwandte</a:t>
            </a:r>
            <a:endParaRPr lang="de-DE" sz="1600" dirty="0"/>
          </a:p>
        </p:txBody>
      </p:sp>
      <p:sp>
        <p:nvSpPr>
          <p:cNvPr id="41" name="Abgerundetes Rechteck 40"/>
          <p:cNvSpPr>
            <a:spLocks noChangeAspect="1"/>
          </p:cNvSpPr>
          <p:nvPr/>
        </p:nvSpPr>
        <p:spPr>
          <a:xfrm>
            <a:off x="6876256" y="3861048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Kinderarzt</a:t>
            </a:r>
            <a:endParaRPr lang="de-DE" sz="1600" dirty="0"/>
          </a:p>
        </p:txBody>
      </p:sp>
      <p:grpSp>
        <p:nvGrpSpPr>
          <p:cNvPr id="26" name="Gruppieren 65"/>
          <p:cNvGrpSpPr/>
          <p:nvPr/>
        </p:nvGrpSpPr>
        <p:grpSpPr>
          <a:xfrm>
            <a:off x="3059832" y="5085184"/>
            <a:ext cx="2340120" cy="1260000"/>
            <a:chOff x="3059832" y="5085184"/>
            <a:chExt cx="2340120" cy="1260000"/>
          </a:xfrm>
        </p:grpSpPr>
        <p:sp>
          <p:nvSpPr>
            <p:cNvPr id="34" name="Abgerundetes Rechteck 33"/>
            <p:cNvSpPr>
              <a:spLocks noChangeAspect="1"/>
            </p:cNvSpPr>
            <p:nvPr/>
          </p:nvSpPr>
          <p:spPr>
            <a:xfrm>
              <a:off x="413995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Palliativ-</a:t>
              </a:r>
            </a:p>
            <a:p>
              <a:pPr algn="ctr"/>
              <a:r>
                <a:rPr lang="de-DE" sz="1600" dirty="0" err="1" smtClean="0"/>
                <a:t>team</a:t>
              </a:r>
              <a:endParaRPr lang="de-DE" sz="1600" dirty="0"/>
            </a:p>
          </p:txBody>
        </p:sp>
        <p:sp>
          <p:nvSpPr>
            <p:cNvPr id="42" name="Abgerundetes Rechteck 41"/>
            <p:cNvSpPr>
              <a:spLocks noChangeAspect="1"/>
            </p:cNvSpPr>
            <p:nvPr/>
          </p:nvSpPr>
          <p:spPr>
            <a:xfrm>
              <a:off x="305983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Kinder-</a:t>
              </a:r>
              <a:br>
                <a:rPr lang="de-DE" sz="1600" dirty="0" smtClean="0"/>
              </a:br>
              <a:r>
                <a:rPr lang="de-DE" sz="1600" dirty="0" smtClean="0"/>
                <a:t>    </a:t>
              </a:r>
              <a:r>
                <a:rPr lang="de-DE" sz="1600" dirty="0" err="1" smtClean="0"/>
                <a:t>hospiz</a:t>
              </a:r>
              <a:r>
                <a:rPr lang="de-DE" sz="1600" dirty="0" smtClean="0"/>
                <a:t>	</a:t>
              </a:r>
              <a:endParaRPr lang="de-DE" sz="1600" dirty="0"/>
            </a:p>
          </p:txBody>
        </p:sp>
      </p:grpSp>
      <p:sp>
        <p:nvSpPr>
          <p:cNvPr id="43" name="Abgerundetes Rechteck 42"/>
          <p:cNvSpPr>
            <a:spLocks noChangeAspect="1"/>
          </p:cNvSpPr>
          <p:nvPr/>
        </p:nvSpPr>
        <p:spPr>
          <a:xfrm>
            <a:off x="683568" y="620688"/>
            <a:ext cx="1260000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Arbeit-</a:t>
            </a:r>
            <a:r>
              <a:rPr lang="de-DE" sz="1600" dirty="0" err="1" smtClean="0"/>
              <a:t>geber</a:t>
            </a:r>
            <a:endParaRPr lang="de-DE" sz="1600" dirty="0"/>
          </a:p>
        </p:txBody>
      </p:sp>
      <p:sp>
        <p:nvSpPr>
          <p:cNvPr id="44" name="Abgerundetes Rechteck 43"/>
          <p:cNvSpPr>
            <a:spLocks noChangeAspect="1"/>
          </p:cNvSpPr>
          <p:nvPr/>
        </p:nvSpPr>
        <p:spPr>
          <a:xfrm>
            <a:off x="6228184" y="836712"/>
            <a:ext cx="1296144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Religion Kultur</a:t>
            </a:r>
            <a:endParaRPr lang="de-DE" dirty="0"/>
          </a:p>
        </p:txBody>
      </p:sp>
      <p:sp>
        <p:nvSpPr>
          <p:cNvPr id="35" name="Abgerundetes Rechteck 34"/>
          <p:cNvSpPr>
            <a:spLocks noChangeAspect="1"/>
          </p:cNvSpPr>
          <p:nvPr/>
        </p:nvSpPr>
        <p:spPr>
          <a:xfrm>
            <a:off x="6228184" y="4725144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Team Onkologie</a:t>
            </a:r>
            <a:endParaRPr lang="de-DE" sz="1600" dirty="0"/>
          </a:p>
        </p:txBody>
      </p:sp>
      <p:cxnSp>
        <p:nvCxnSpPr>
          <p:cNvPr id="67" name="Gerade Verbindung mit Pfeil 66"/>
          <p:cNvCxnSpPr/>
          <p:nvPr/>
        </p:nvCxnSpPr>
        <p:spPr>
          <a:xfrm flipH="1">
            <a:off x="3707904" y="1484784"/>
            <a:ext cx="2232248" cy="21602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bgerundetes Rechteck 64"/>
          <p:cNvSpPr>
            <a:spLocks noChangeAspect="1"/>
          </p:cNvSpPr>
          <p:nvPr/>
        </p:nvSpPr>
        <p:spPr>
          <a:xfrm>
            <a:off x="6228184" y="332656"/>
            <a:ext cx="1800000" cy="1800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Unterstützung</a:t>
            </a:r>
          </a:p>
          <a:p>
            <a:pPr algn="ctr"/>
            <a:r>
              <a:rPr lang="de-DE" sz="1600" dirty="0" smtClean="0"/>
              <a:t>Trost</a:t>
            </a:r>
          </a:p>
          <a:p>
            <a:pPr algn="ctr"/>
            <a:r>
              <a:rPr lang="de-DE" sz="1600" dirty="0" smtClean="0"/>
              <a:t>Regeln/Gebote</a:t>
            </a:r>
          </a:p>
          <a:p>
            <a:pPr algn="ctr"/>
            <a:r>
              <a:rPr lang="de-DE" sz="1600" dirty="0" smtClean="0"/>
              <a:t>Verbote</a:t>
            </a:r>
            <a:endParaRPr lang="de-DE" sz="1600" dirty="0"/>
          </a:p>
        </p:txBody>
      </p:sp>
      <p:cxnSp>
        <p:nvCxnSpPr>
          <p:cNvPr id="66" name="Gerade Verbindung mit Pfeil 65"/>
          <p:cNvCxnSpPr/>
          <p:nvPr/>
        </p:nvCxnSpPr>
        <p:spPr>
          <a:xfrm flipH="1">
            <a:off x="5796136" y="1772816"/>
            <a:ext cx="360040" cy="14401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flipH="1">
            <a:off x="1763688" y="2060848"/>
            <a:ext cx="4464496" cy="136815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H="1">
            <a:off x="2339752" y="2132856"/>
            <a:ext cx="4032448" cy="252028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flipH="1">
            <a:off x="4860032" y="2204864"/>
            <a:ext cx="1512168" cy="115212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H="1" flipV="1">
            <a:off x="6948264" y="2132856"/>
            <a:ext cx="216024" cy="36004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V="1">
            <a:off x="4644008" y="2204864"/>
            <a:ext cx="1800200" cy="288032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flipH="1" flipV="1">
            <a:off x="6588224" y="2204864"/>
            <a:ext cx="144016" cy="223224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 flipH="1">
            <a:off x="2123728" y="1196752"/>
            <a:ext cx="3816424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Psychosoziales Umfeld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Psychosoziales Umfeld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bgerundetes Rechteck 32"/>
          <p:cNvSpPr>
            <a:spLocks noChangeAspect="1"/>
          </p:cNvSpPr>
          <p:nvPr/>
        </p:nvSpPr>
        <p:spPr>
          <a:xfrm>
            <a:off x="3563888" y="3212976"/>
            <a:ext cx="1296144" cy="12961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Erkranktes Kind</a:t>
            </a:r>
            <a:endParaRPr lang="de-DE" sz="1600" dirty="0"/>
          </a:p>
        </p:txBody>
      </p:sp>
      <p:sp>
        <p:nvSpPr>
          <p:cNvPr id="36" name="Abgerundetes Rechteck 35"/>
          <p:cNvSpPr>
            <a:spLocks noChangeAspect="1"/>
          </p:cNvSpPr>
          <p:nvPr/>
        </p:nvSpPr>
        <p:spPr>
          <a:xfrm>
            <a:off x="1043608" y="4581128"/>
            <a:ext cx="1260000" cy="126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Schule/</a:t>
            </a:r>
            <a:br>
              <a:rPr lang="de-DE" sz="1600" dirty="0" smtClean="0"/>
            </a:br>
            <a:r>
              <a:rPr lang="de-DE" sz="1600" dirty="0" smtClean="0"/>
              <a:t>Kinder-garten</a:t>
            </a:r>
            <a:endParaRPr lang="de-DE" sz="1600" dirty="0"/>
          </a:p>
        </p:txBody>
      </p:sp>
      <p:sp>
        <p:nvSpPr>
          <p:cNvPr id="37" name="Abgerundetes Rechteck 36"/>
          <p:cNvSpPr>
            <a:spLocks noChangeAspect="1"/>
          </p:cNvSpPr>
          <p:nvPr/>
        </p:nvSpPr>
        <p:spPr>
          <a:xfrm>
            <a:off x="395536" y="2924944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Freunde</a:t>
            </a:r>
            <a:endParaRPr lang="de-DE" sz="1600" dirty="0"/>
          </a:p>
        </p:txBody>
      </p:sp>
      <p:sp>
        <p:nvSpPr>
          <p:cNvPr id="38" name="Abgerundetes Rechteck 37"/>
          <p:cNvSpPr>
            <a:spLocks noChangeAspect="1"/>
          </p:cNvSpPr>
          <p:nvPr/>
        </p:nvSpPr>
        <p:spPr>
          <a:xfrm>
            <a:off x="233975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Eltern</a:t>
            </a:r>
            <a:endParaRPr lang="de-DE" sz="1600" dirty="0"/>
          </a:p>
        </p:txBody>
      </p:sp>
      <p:sp>
        <p:nvSpPr>
          <p:cNvPr id="39" name="Abgerundetes Rechteck 38"/>
          <p:cNvSpPr>
            <a:spLocks noChangeAspect="1"/>
          </p:cNvSpPr>
          <p:nvPr/>
        </p:nvSpPr>
        <p:spPr>
          <a:xfrm>
            <a:off x="449999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Ge-schwister</a:t>
            </a:r>
            <a:endParaRPr lang="de-DE" dirty="0"/>
          </a:p>
        </p:txBody>
      </p:sp>
      <p:sp>
        <p:nvSpPr>
          <p:cNvPr id="40" name="Abgerundetes Rechteck 39"/>
          <p:cNvSpPr>
            <a:spLocks noChangeAspect="1"/>
          </p:cNvSpPr>
          <p:nvPr/>
        </p:nvSpPr>
        <p:spPr>
          <a:xfrm>
            <a:off x="6876256" y="2348880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Verwandte</a:t>
            </a:r>
            <a:endParaRPr lang="de-DE" sz="1600" dirty="0"/>
          </a:p>
        </p:txBody>
      </p:sp>
      <p:sp>
        <p:nvSpPr>
          <p:cNvPr id="41" name="Abgerundetes Rechteck 40"/>
          <p:cNvSpPr>
            <a:spLocks noChangeAspect="1"/>
          </p:cNvSpPr>
          <p:nvPr/>
        </p:nvSpPr>
        <p:spPr>
          <a:xfrm>
            <a:off x="6876256" y="3861048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Kinderarzt</a:t>
            </a:r>
            <a:endParaRPr lang="de-DE" sz="1600" dirty="0"/>
          </a:p>
        </p:txBody>
      </p:sp>
      <p:grpSp>
        <p:nvGrpSpPr>
          <p:cNvPr id="26" name="Gruppieren 65"/>
          <p:cNvGrpSpPr/>
          <p:nvPr/>
        </p:nvGrpSpPr>
        <p:grpSpPr>
          <a:xfrm>
            <a:off x="3059832" y="5085184"/>
            <a:ext cx="2340120" cy="1260000"/>
            <a:chOff x="3059832" y="5085184"/>
            <a:chExt cx="2340120" cy="1260000"/>
          </a:xfrm>
        </p:grpSpPr>
        <p:sp>
          <p:nvSpPr>
            <p:cNvPr id="34" name="Abgerundetes Rechteck 33"/>
            <p:cNvSpPr>
              <a:spLocks noChangeAspect="1"/>
            </p:cNvSpPr>
            <p:nvPr/>
          </p:nvSpPr>
          <p:spPr>
            <a:xfrm>
              <a:off x="413995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Palliativ-</a:t>
              </a:r>
              <a:r>
                <a:rPr lang="de-DE" sz="1600" dirty="0" err="1" smtClean="0"/>
                <a:t>team</a:t>
              </a:r>
              <a:endParaRPr lang="de-DE" sz="1600" dirty="0"/>
            </a:p>
          </p:txBody>
        </p:sp>
        <p:sp>
          <p:nvSpPr>
            <p:cNvPr id="42" name="Abgerundetes Rechteck 41"/>
            <p:cNvSpPr>
              <a:spLocks noChangeAspect="1"/>
            </p:cNvSpPr>
            <p:nvPr/>
          </p:nvSpPr>
          <p:spPr>
            <a:xfrm>
              <a:off x="305983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Kinder-</a:t>
              </a:r>
              <a:br>
                <a:rPr lang="de-DE" sz="1600" dirty="0" smtClean="0"/>
              </a:br>
              <a:r>
                <a:rPr lang="de-DE" sz="1600" dirty="0" smtClean="0"/>
                <a:t>    </a:t>
              </a:r>
              <a:r>
                <a:rPr lang="de-DE" sz="1600" dirty="0" err="1" smtClean="0"/>
                <a:t>hospiz</a:t>
              </a:r>
              <a:r>
                <a:rPr lang="de-DE" sz="1600" dirty="0" smtClean="0"/>
                <a:t>	</a:t>
              </a:r>
              <a:endParaRPr lang="de-DE" sz="1600" dirty="0"/>
            </a:p>
          </p:txBody>
        </p:sp>
      </p:grpSp>
      <p:sp>
        <p:nvSpPr>
          <p:cNvPr id="43" name="Abgerundetes Rechteck 42"/>
          <p:cNvSpPr>
            <a:spLocks noChangeAspect="1"/>
          </p:cNvSpPr>
          <p:nvPr/>
        </p:nvSpPr>
        <p:spPr>
          <a:xfrm>
            <a:off x="683568" y="620688"/>
            <a:ext cx="1260000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Arbeit-</a:t>
            </a:r>
            <a:r>
              <a:rPr lang="de-DE" sz="1600" dirty="0" err="1" smtClean="0"/>
              <a:t>geber</a:t>
            </a:r>
            <a:endParaRPr lang="de-DE" sz="1600" dirty="0"/>
          </a:p>
        </p:txBody>
      </p:sp>
      <p:sp>
        <p:nvSpPr>
          <p:cNvPr id="44" name="Abgerundetes Rechteck 43"/>
          <p:cNvSpPr>
            <a:spLocks noChangeAspect="1"/>
          </p:cNvSpPr>
          <p:nvPr/>
        </p:nvSpPr>
        <p:spPr>
          <a:xfrm>
            <a:off x="6228184" y="836712"/>
            <a:ext cx="1296144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Religion Kultur</a:t>
            </a:r>
            <a:endParaRPr lang="de-DE" sz="1600" dirty="0"/>
          </a:p>
        </p:txBody>
      </p:sp>
      <p:sp>
        <p:nvSpPr>
          <p:cNvPr id="35" name="Abgerundetes Rechteck 34"/>
          <p:cNvSpPr>
            <a:spLocks noChangeAspect="1"/>
          </p:cNvSpPr>
          <p:nvPr/>
        </p:nvSpPr>
        <p:spPr>
          <a:xfrm>
            <a:off x="6228184" y="4725144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Team Onkologie</a:t>
            </a:r>
            <a:endParaRPr lang="de-DE" sz="1600" dirty="0"/>
          </a:p>
        </p:txBody>
      </p:sp>
      <p:cxnSp>
        <p:nvCxnSpPr>
          <p:cNvPr id="45" name="Gerade Verbindung mit Pfeil 44"/>
          <p:cNvCxnSpPr/>
          <p:nvPr/>
        </p:nvCxnSpPr>
        <p:spPr>
          <a:xfrm flipH="1" flipV="1">
            <a:off x="3419872" y="2852936"/>
            <a:ext cx="216024" cy="43204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 flipV="1">
            <a:off x="3563888" y="2780928"/>
            <a:ext cx="3096344" cy="172819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>
            <a:off x="4788024" y="2924944"/>
            <a:ext cx="144016" cy="2880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 flipV="1">
            <a:off x="1763688" y="3573016"/>
            <a:ext cx="1656184" cy="21602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H="1">
            <a:off x="3635896" y="2276872"/>
            <a:ext cx="79208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>
            <a:stCxn id="38" idx="1"/>
          </p:cNvCxnSpPr>
          <p:nvPr/>
        </p:nvCxnSpPr>
        <p:spPr>
          <a:xfrm flipH="1" flipV="1">
            <a:off x="1907704" y="1844824"/>
            <a:ext cx="432048" cy="41397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>
            <a:off x="5076056" y="3068960"/>
            <a:ext cx="1656184" cy="72008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>
            <a:off x="1763688" y="2708920"/>
            <a:ext cx="504056" cy="6480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flipH="1" flipV="1">
            <a:off x="5796136" y="2276872"/>
            <a:ext cx="1008112" cy="6480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H="1" flipV="1">
            <a:off x="3635896" y="2420888"/>
            <a:ext cx="3168352" cy="6480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flipH="1">
            <a:off x="1763688" y="2348880"/>
            <a:ext cx="2664296" cy="108012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1907704" y="2924944"/>
            <a:ext cx="504056" cy="158417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H="1">
            <a:off x="2339752" y="2852936"/>
            <a:ext cx="2088232" cy="172819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H="1">
            <a:off x="2411760" y="4293096"/>
            <a:ext cx="1080120" cy="43204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H="1">
            <a:off x="3707904" y="1484784"/>
            <a:ext cx="2232248" cy="21602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4283968" y="4509120"/>
            <a:ext cx="0" cy="57606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 flipH="1">
            <a:off x="4427984" y="2996952"/>
            <a:ext cx="648072" cy="20882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>
            <a:off x="3059832" y="2996952"/>
            <a:ext cx="1008112" cy="208823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5796136" y="1772816"/>
            <a:ext cx="360040" cy="14401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flipH="1">
            <a:off x="1763688" y="2060848"/>
            <a:ext cx="4464496" cy="136815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mit Pfeil 69"/>
          <p:cNvCxnSpPr/>
          <p:nvPr/>
        </p:nvCxnSpPr>
        <p:spPr>
          <a:xfrm flipH="1">
            <a:off x="2339752" y="2132856"/>
            <a:ext cx="4032448" cy="252028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flipH="1">
            <a:off x="4860032" y="2204864"/>
            <a:ext cx="1512168" cy="115212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 flipH="1" flipV="1">
            <a:off x="6948264" y="2132856"/>
            <a:ext cx="216024" cy="36004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V="1">
            <a:off x="4644008" y="2204864"/>
            <a:ext cx="1800200" cy="288032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mit Pfeil 75"/>
          <p:cNvCxnSpPr/>
          <p:nvPr/>
        </p:nvCxnSpPr>
        <p:spPr>
          <a:xfrm flipH="1" flipV="1">
            <a:off x="6588224" y="2204864"/>
            <a:ext cx="144016" cy="223224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/>
          <p:cNvCxnSpPr/>
          <p:nvPr/>
        </p:nvCxnSpPr>
        <p:spPr>
          <a:xfrm flipH="1">
            <a:off x="2123728" y="1196752"/>
            <a:ext cx="3816424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Krebs bei Kindern - und dann?</a:t>
            </a: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Elisabeth Vallo, Kinderärzte im </a:t>
            </a:r>
            <a:r>
              <a:rPr lang="de-DE" dirty="0" err="1" smtClean="0"/>
              <a:t>Medicum</a:t>
            </a:r>
            <a:endParaRPr lang="de-DE" dirty="0" smtClean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1403648" y="2332037"/>
            <a:ext cx="7571184" cy="3257203"/>
          </a:xfrm>
        </p:spPr>
        <p:txBody>
          <a:bodyPr>
            <a:normAutofit fontScale="92500" lnSpcReduction="20000"/>
          </a:bodyPr>
          <a:lstStyle/>
          <a:p>
            <a:r>
              <a:rPr lang="de-DE" sz="3600" dirty="0" smtClean="0"/>
              <a:t>Häufigkeit</a:t>
            </a:r>
          </a:p>
          <a:p>
            <a:r>
              <a:rPr lang="de-DE" sz="3600" dirty="0" smtClean="0"/>
              <a:t>Ursachen</a:t>
            </a:r>
          </a:p>
          <a:p>
            <a:r>
              <a:rPr lang="de-DE" sz="3600" dirty="0" smtClean="0"/>
              <a:t>Erkrankungen</a:t>
            </a:r>
          </a:p>
          <a:p>
            <a:r>
              <a:rPr lang="de-DE" sz="3600" dirty="0" smtClean="0"/>
              <a:t>Therapien</a:t>
            </a:r>
          </a:p>
          <a:p>
            <a:r>
              <a:rPr lang="de-DE" sz="3600" dirty="0" smtClean="0"/>
              <a:t>Psychosoziales Umfeld</a:t>
            </a:r>
          </a:p>
          <a:p>
            <a:r>
              <a:rPr lang="de-DE" sz="3600" dirty="0" smtClean="0"/>
              <a:t>Das weitere Leben …</a:t>
            </a:r>
            <a:endParaRPr lang="de-DE" sz="3600" dirty="0"/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0542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Das weitere Leben …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Das weitere Leben …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Kontrolltermine über viele Jahre: Schmerz, Angst</a:t>
            </a:r>
          </a:p>
          <a:p>
            <a:endParaRPr lang="de-DE" sz="2400" dirty="0" smtClean="0"/>
          </a:p>
          <a:p>
            <a:r>
              <a:rPr lang="de-DE" sz="2400" dirty="0" smtClean="0"/>
              <a:t>Psychische Veränderungen des ehemals erkrankten Kindes</a:t>
            </a:r>
          </a:p>
          <a:p>
            <a:r>
              <a:rPr lang="de-DE" sz="2400" dirty="0" smtClean="0"/>
              <a:t>Neuorientierung der psychosozialen Strukturen</a:t>
            </a:r>
          </a:p>
          <a:p>
            <a:endParaRPr lang="de-DE" sz="2400" dirty="0" smtClean="0"/>
          </a:p>
          <a:p>
            <a:r>
              <a:rPr lang="de-DE" sz="2400" dirty="0" smtClean="0"/>
              <a:t>Fehlen von Organen oder Gliedmaßen</a:t>
            </a:r>
          </a:p>
          <a:p>
            <a:r>
              <a:rPr lang="de-DE" sz="2400" dirty="0" smtClean="0"/>
              <a:t>Funktionsstörungen von Niere, Leber, ZNS, Herz,..</a:t>
            </a:r>
          </a:p>
          <a:p>
            <a:endParaRPr lang="de-DE" sz="2400" dirty="0" smtClean="0"/>
          </a:p>
          <a:p>
            <a:r>
              <a:rPr lang="de-DE" sz="2400" dirty="0" smtClean="0"/>
              <a:t>Rezidive</a:t>
            </a:r>
          </a:p>
          <a:p>
            <a:r>
              <a:rPr lang="de-DE" sz="2400" dirty="0" smtClean="0"/>
              <a:t>Zweitmalignome</a:t>
            </a:r>
          </a:p>
          <a:p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5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Inhaltsplatzhalter 30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 l="22180" t="41527" r="65828" b="32937"/>
          <a:stretch>
            <a:fillRect/>
          </a:stretch>
        </p:blipFill>
        <p:spPr bwMode="auto">
          <a:xfrm>
            <a:off x="1475656" y="1700808"/>
            <a:ext cx="6424732" cy="4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2700" b="1" dirty="0" smtClean="0">
                <a:solidFill>
                  <a:srgbClr val="FF0000"/>
                </a:solidFill>
              </a:rPr>
              <a:t>Häufigkeiten von Krebserkrankungen bei Kindern und Jugendlichen unter 18 Jahren </a:t>
            </a:r>
            <a:r>
              <a:rPr lang="de-DE" sz="2400" b="1" dirty="0" smtClean="0">
                <a:solidFill>
                  <a:srgbClr val="FF0000"/>
                </a:solidFill>
              </a:rPr>
              <a:t/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3100" b="1" dirty="0" smtClean="0">
                <a:solidFill>
                  <a:srgbClr val="FF0000"/>
                </a:solidFill>
              </a:rPr>
              <a:t>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Datumsplatzhalter 4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F6EFEC-0F2A-4923-B1AC-9D1B9A5C5C92}" type="datetime1">
              <a:rPr lang="de-DE"/>
              <a:pPr>
                <a:defRPr/>
              </a:pPr>
              <a:t>20.11.2018</a:t>
            </a:fld>
            <a:endParaRPr lang="de-DE" dirty="0"/>
          </a:p>
        </p:txBody>
      </p:sp>
      <p:sp>
        <p:nvSpPr>
          <p:cNvPr id="115718" name="Fußzeilenplatzhalt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>
                <a:cs typeface="Arial" charset="0"/>
              </a:rPr>
              <a:t>Dr. Elisabeth Vallo</a:t>
            </a:r>
          </a:p>
        </p:txBody>
      </p:sp>
      <p:sp>
        <p:nvSpPr>
          <p:cNvPr id="115716" name="Foliennummernplatzhalt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232271F-7FD4-4A28-9FF9-1C4220B8D312}" type="slidenum">
              <a:rPr lang="de-DE">
                <a:cs typeface="Arial" charset="0"/>
              </a:rPr>
              <a:pPr>
                <a:defRPr/>
              </a:pPr>
              <a:t>60</a:t>
            </a:fld>
            <a:endParaRPr lang="de-DE">
              <a:cs typeface="Arial" charset="0"/>
            </a:endParaRPr>
          </a:p>
        </p:txBody>
      </p:sp>
      <p:sp>
        <p:nvSpPr>
          <p:cNvPr id="45058" name="Titel 1"/>
          <p:cNvSpPr>
            <a:spLocks noGrp="1"/>
          </p:cNvSpPr>
          <p:nvPr>
            <p:ph type="title" idx="4294967295"/>
          </p:nvPr>
        </p:nvSpPr>
        <p:spPr>
          <a:xfrm>
            <a:off x="539552" y="1844824"/>
            <a:ext cx="8229600" cy="3672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 dirty="0" smtClean="0">
                <a:solidFill>
                  <a:srgbClr val="6666FF"/>
                </a:solidFill>
                <a:hlinkClick r:id="rId2"/>
              </a:rPr>
              <a:t>www.kinderkrebsinfo.de</a:t>
            </a:r>
            <a:r>
              <a:rPr lang="de-DE" sz="4000" dirty="0" smtClean="0">
                <a:solidFill>
                  <a:srgbClr val="6666FF"/>
                </a:solidFill>
              </a:rPr>
              <a:t/>
            </a:r>
            <a:br>
              <a:rPr lang="de-DE" sz="4000" dirty="0" smtClean="0">
                <a:solidFill>
                  <a:srgbClr val="6666FF"/>
                </a:solidFill>
              </a:rPr>
            </a:br>
            <a:r>
              <a:rPr lang="de-DE" sz="4000" dirty="0" smtClean="0">
                <a:solidFill>
                  <a:srgbClr val="6666FF"/>
                </a:solidFill>
              </a:rPr>
              <a:t/>
            </a:r>
            <a:br>
              <a:rPr lang="de-DE" sz="4000" dirty="0" smtClean="0">
                <a:solidFill>
                  <a:srgbClr val="6666FF"/>
                </a:solidFill>
              </a:rPr>
            </a:br>
            <a:r>
              <a:rPr lang="de-DE" sz="4000" dirty="0" smtClean="0">
                <a:solidFill>
                  <a:srgbClr val="6666FF"/>
                </a:solidFill>
              </a:rPr>
              <a:t> </a:t>
            </a:r>
            <a:r>
              <a:rPr lang="de-DE" sz="4000" u="sng" dirty="0" smtClean="0">
                <a:solidFill>
                  <a:srgbClr val="6666FF"/>
                </a:solidFill>
              </a:rPr>
              <a:t>www.kinderkrebsregister.de</a:t>
            </a:r>
          </a:p>
        </p:txBody>
      </p:sp>
      <p:grpSp>
        <p:nvGrpSpPr>
          <p:cNvPr id="6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7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7" name="Grafik 26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9" name="Grafik 28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" name="Rechteck 29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31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2" name="Grafik 21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4" name="Grafik 23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Rechteck 24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6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9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7" name="Grafik 16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9" name="Grafik 18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Rechteck 19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1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0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2" name="Grafik 11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4" name="Grafik 13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Rechteck 14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6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1" name="Grafik 10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0597" name="Picture 5" descr="C:\Users\Elisabeth\AppData\Local\Microsoft\Windows\INetCache\IE\Y7HKRDTI\baby_boy_child_cute_expression_face_human_infant-125856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595" y="1484784"/>
            <a:ext cx="2958074" cy="4437112"/>
          </a:xfrm>
          <a:prstGeom prst="rect">
            <a:avLst/>
          </a:prstGeom>
          <a:noFill/>
        </p:spPr>
      </p:pic>
      <p:sp>
        <p:nvSpPr>
          <p:cNvPr id="38" name="Textfeld 37"/>
          <p:cNvSpPr txBox="1"/>
          <p:nvPr/>
        </p:nvSpPr>
        <p:spPr>
          <a:xfrm rot="638739">
            <a:off x="5220072" y="3140968"/>
            <a:ext cx="2959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  <a:latin typeface="Brush Script MT" pitchFamily="66" charset="0"/>
              </a:rPr>
              <a:t>Alles klar?</a:t>
            </a:r>
            <a:endParaRPr lang="de-DE" sz="6000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Überschrift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Überschrift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Psychosoziales Umfeld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Psychosoziales Umfeld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Abgerundetes Rechteck 32"/>
          <p:cNvSpPr>
            <a:spLocks noChangeAspect="1"/>
          </p:cNvSpPr>
          <p:nvPr/>
        </p:nvSpPr>
        <p:spPr>
          <a:xfrm>
            <a:off x="3563888" y="3212976"/>
            <a:ext cx="1296144" cy="12961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Erkranktes Kind</a:t>
            </a:r>
            <a:endParaRPr lang="de-DE" sz="1600" dirty="0"/>
          </a:p>
        </p:txBody>
      </p:sp>
      <p:sp>
        <p:nvSpPr>
          <p:cNvPr id="36" name="Abgerundetes Rechteck 35"/>
          <p:cNvSpPr>
            <a:spLocks noChangeAspect="1"/>
          </p:cNvSpPr>
          <p:nvPr/>
        </p:nvSpPr>
        <p:spPr>
          <a:xfrm>
            <a:off x="1043608" y="4581128"/>
            <a:ext cx="1260000" cy="126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Schule/</a:t>
            </a:r>
            <a:br>
              <a:rPr lang="de-DE" sz="1600" dirty="0" smtClean="0"/>
            </a:br>
            <a:r>
              <a:rPr lang="de-DE" sz="1600" dirty="0" smtClean="0"/>
              <a:t>Kinder-garten</a:t>
            </a:r>
            <a:endParaRPr lang="de-DE" sz="1600" dirty="0"/>
          </a:p>
        </p:txBody>
      </p:sp>
      <p:sp>
        <p:nvSpPr>
          <p:cNvPr id="37" name="Abgerundetes Rechteck 36"/>
          <p:cNvSpPr>
            <a:spLocks noChangeAspect="1"/>
          </p:cNvSpPr>
          <p:nvPr/>
        </p:nvSpPr>
        <p:spPr>
          <a:xfrm>
            <a:off x="395536" y="2924944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Freunde</a:t>
            </a:r>
            <a:endParaRPr lang="de-DE" sz="1600" dirty="0"/>
          </a:p>
        </p:txBody>
      </p:sp>
      <p:sp>
        <p:nvSpPr>
          <p:cNvPr id="38" name="Abgerundetes Rechteck 37"/>
          <p:cNvSpPr>
            <a:spLocks noChangeAspect="1"/>
          </p:cNvSpPr>
          <p:nvPr/>
        </p:nvSpPr>
        <p:spPr>
          <a:xfrm>
            <a:off x="233975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Eltern</a:t>
            </a:r>
            <a:endParaRPr lang="de-DE" sz="1600" dirty="0"/>
          </a:p>
        </p:txBody>
      </p:sp>
      <p:sp>
        <p:nvSpPr>
          <p:cNvPr id="39" name="Abgerundetes Rechteck 38"/>
          <p:cNvSpPr>
            <a:spLocks noChangeAspect="1"/>
          </p:cNvSpPr>
          <p:nvPr/>
        </p:nvSpPr>
        <p:spPr>
          <a:xfrm>
            <a:off x="4499992" y="1628800"/>
            <a:ext cx="1260000" cy="126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Ge-schwister</a:t>
            </a:r>
            <a:endParaRPr lang="de-DE" dirty="0"/>
          </a:p>
        </p:txBody>
      </p:sp>
      <p:sp>
        <p:nvSpPr>
          <p:cNvPr id="40" name="Abgerundetes Rechteck 39"/>
          <p:cNvSpPr>
            <a:spLocks noChangeAspect="1"/>
          </p:cNvSpPr>
          <p:nvPr/>
        </p:nvSpPr>
        <p:spPr>
          <a:xfrm>
            <a:off x="6876256" y="2348880"/>
            <a:ext cx="1260000" cy="126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Verwandte</a:t>
            </a:r>
            <a:endParaRPr lang="de-DE" sz="1600" dirty="0"/>
          </a:p>
        </p:txBody>
      </p:sp>
      <p:sp>
        <p:nvSpPr>
          <p:cNvPr id="41" name="Abgerundetes Rechteck 40"/>
          <p:cNvSpPr>
            <a:spLocks noChangeAspect="1"/>
          </p:cNvSpPr>
          <p:nvPr/>
        </p:nvSpPr>
        <p:spPr>
          <a:xfrm>
            <a:off x="6876256" y="3861048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Kinderarzt</a:t>
            </a:r>
            <a:endParaRPr lang="de-DE" sz="1600" dirty="0"/>
          </a:p>
        </p:txBody>
      </p:sp>
      <p:grpSp>
        <p:nvGrpSpPr>
          <p:cNvPr id="26" name="Gruppieren 65"/>
          <p:cNvGrpSpPr/>
          <p:nvPr/>
        </p:nvGrpSpPr>
        <p:grpSpPr>
          <a:xfrm>
            <a:off x="3059832" y="5085184"/>
            <a:ext cx="2340120" cy="1260000"/>
            <a:chOff x="3059832" y="5085184"/>
            <a:chExt cx="2340120" cy="1260000"/>
          </a:xfrm>
        </p:grpSpPr>
        <p:sp>
          <p:nvSpPr>
            <p:cNvPr id="34" name="Abgerundetes Rechteck 33"/>
            <p:cNvSpPr>
              <a:spLocks noChangeAspect="1"/>
            </p:cNvSpPr>
            <p:nvPr/>
          </p:nvSpPr>
          <p:spPr>
            <a:xfrm>
              <a:off x="413995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Palliativ-</a:t>
              </a:r>
              <a:r>
                <a:rPr lang="de-DE" sz="1600" dirty="0" err="1" smtClean="0"/>
                <a:t>team</a:t>
              </a:r>
              <a:endParaRPr lang="de-DE" sz="1600" dirty="0"/>
            </a:p>
          </p:txBody>
        </p:sp>
        <p:sp>
          <p:nvSpPr>
            <p:cNvPr id="42" name="Abgerundetes Rechteck 41"/>
            <p:cNvSpPr>
              <a:spLocks noChangeAspect="1"/>
            </p:cNvSpPr>
            <p:nvPr/>
          </p:nvSpPr>
          <p:spPr>
            <a:xfrm>
              <a:off x="3059832" y="5085184"/>
              <a:ext cx="1260000" cy="1260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Kinder-</a:t>
              </a:r>
              <a:br>
                <a:rPr lang="de-DE" sz="1600" dirty="0" smtClean="0"/>
              </a:br>
              <a:r>
                <a:rPr lang="de-DE" sz="1600" dirty="0" smtClean="0"/>
                <a:t>    </a:t>
              </a:r>
              <a:r>
                <a:rPr lang="de-DE" sz="1600" dirty="0" err="1" smtClean="0"/>
                <a:t>hospiz</a:t>
              </a:r>
              <a:r>
                <a:rPr lang="de-DE" sz="1600" dirty="0" smtClean="0"/>
                <a:t>	</a:t>
              </a:r>
              <a:endParaRPr lang="de-DE" sz="1600" dirty="0"/>
            </a:p>
          </p:txBody>
        </p:sp>
      </p:grpSp>
      <p:sp>
        <p:nvSpPr>
          <p:cNvPr id="43" name="Abgerundetes Rechteck 42"/>
          <p:cNvSpPr>
            <a:spLocks noChangeAspect="1"/>
          </p:cNvSpPr>
          <p:nvPr/>
        </p:nvSpPr>
        <p:spPr>
          <a:xfrm>
            <a:off x="683568" y="620688"/>
            <a:ext cx="1260000" cy="126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Arbeit-</a:t>
            </a:r>
            <a:r>
              <a:rPr lang="de-DE" sz="1600" dirty="0" err="1" smtClean="0"/>
              <a:t>geber</a:t>
            </a:r>
            <a:endParaRPr lang="de-DE" sz="1600" dirty="0"/>
          </a:p>
        </p:txBody>
      </p:sp>
      <p:sp>
        <p:nvSpPr>
          <p:cNvPr id="44" name="Abgerundetes Rechteck 43"/>
          <p:cNvSpPr>
            <a:spLocks noChangeAspect="1"/>
          </p:cNvSpPr>
          <p:nvPr/>
        </p:nvSpPr>
        <p:spPr>
          <a:xfrm>
            <a:off x="6228184" y="836712"/>
            <a:ext cx="1296144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Religion Kultur</a:t>
            </a:r>
            <a:endParaRPr lang="de-DE" sz="1600" dirty="0"/>
          </a:p>
        </p:txBody>
      </p:sp>
      <p:sp>
        <p:nvSpPr>
          <p:cNvPr id="35" name="Abgerundetes Rechteck 34"/>
          <p:cNvSpPr>
            <a:spLocks noChangeAspect="1"/>
          </p:cNvSpPr>
          <p:nvPr/>
        </p:nvSpPr>
        <p:spPr>
          <a:xfrm>
            <a:off x="6228184" y="4725144"/>
            <a:ext cx="1260000" cy="126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Team Onkologie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Überschrift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Überschrift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Überschrift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err="1" smtClean="0"/>
              <a:t>Antiemese</a:t>
            </a:r>
            <a:endParaRPr lang="de-DE" sz="2400" dirty="0" smtClean="0"/>
          </a:p>
          <a:p>
            <a:r>
              <a:rPr lang="de-DE" sz="2400" dirty="0" smtClean="0"/>
              <a:t>Nahrungszufuhr</a:t>
            </a:r>
          </a:p>
          <a:p>
            <a:r>
              <a:rPr lang="de-DE" sz="2400" dirty="0" smtClean="0"/>
              <a:t>Schmerztherapie</a:t>
            </a:r>
          </a:p>
          <a:p>
            <a:r>
              <a:rPr lang="de-DE" sz="2400" dirty="0" smtClean="0"/>
              <a:t>Infektion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Überschrift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Relative Häufigkeiten 2009 – 2016</a:t>
            </a:r>
            <a:br>
              <a:rPr lang="de-DE" sz="2400" b="1" dirty="0" smtClean="0">
                <a:solidFill>
                  <a:srgbClr val="FF0000"/>
                </a:solidFill>
              </a:rPr>
            </a:br>
            <a:r>
              <a:rPr lang="de-DE" sz="2400" b="1" dirty="0" smtClean="0">
                <a:solidFill>
                  <a:srgbClr val="FF0000"/>
                </a:solidFill>
              </a:rPr>
              <a:t>0 – 17 Jahre</a:t>
            </a:r>
            <a:endParaRPr lang="de-DE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Inhaltsplatzhalter 30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5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31" grpId="0">
        <p:bldAsOne/>
      </p:bldGraphic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Überschrift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Relative Häufigkeiten 2009 – 2016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&lt; 1 Jahr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3" name="Inhaltsplatzhalter 32"/>
          <p:cNvGraphicFramePr>
            <a:graphicFrameLocks noGrp="1"/>
          </p:cNvGraphicFramePr>
          <p:nvPr>
            <p:ph idx="1"/>
          </p:nvPr>
        </p:nvGraphicFramePr>
        <p:xfrm>
          <a:off x="539552" y="4149080"/>
          <a:ext cx="5400600" cy="197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Relative Häufigkeiten 2009 – 2016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0 – 17 Jahre</a:t>
            </a:r>
            <a:endParaRPr lang="de-DE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Inhaltsplatzhalter 30"/>
          <p:cNvGraphicFramePr>
            <a:graphicFrameLocks noGrp="1"/>
          </p:cNvGraphicFramePr>
          <p:nvPr>
            <p:ph idx="1"/>
          </p:nvPr>
        </p:nvGraphicFramePr>
        <p:xfrm>
          <a:off x="-1692696" y="2708920"/>
          <a:ext cx="10585176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Relative Häufigkeiten 2009 – 2016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1 – 4 Jahre</a:t>
            </a:r>
            <a:endParaRPr lang="de-DE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Inhaltsplatzhalter 30"/>
          <p:cNvGraphicFramePr>
            <a:graphicFrameLocks noGrp="1"/>
          </p:cNvGraphicFramePr>
          <p:nvPr>
            <p:ph idx="1"/>
          </p:nvPr>
        </p:nvGraphicFramePr>
        <p:xfrm>
          <a:off x="683568" y="1556792"/>
          <a:ext cx="8136904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Relative Häufigkeiten 2009 – 2016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5 – 9 Jahre</a:t>
            </a:r>
            <a:endParaRPr lang="de-DE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Inhaltsplatzhalter 30"/>
          <p:cNvGraphicFramePr>
            <a:graphicFrameLocks noGrp="1"/>
          </p:cNvGraphicFramePr>
          <p:nvPr>
            <p:ph idx="1"/>
          </p:nvPr>
        </p:nvGraphicFramePr>
        <p:xfrm>
          <a:off x="611560" y="1556791"/>
          <a:ext cx="72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5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Relative Häufigkeiten 2009 – 2016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10 - 14 Jahre</a:t>
            </a:r>
            <a:endParaRPr lang="de-DE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Inhaltsplatzhalter 30"/>
          <p:cNvGraphicFramePr>
            <a:graphicFrameLocks noGrp="1"/>
          </p:cNvGraphicFramePr>
          <p:nvPr>
            <p:ph idx="1"/>
          </p:nvPr>
        </p:nvGraphicFramePr>
        <p:xfrm>
          <a:off x="899592" y="1484784"/>
          <a:ext cx="720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Grundlagen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5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7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1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21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6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Relative Häufigkeiten 2009 – 2016</a:t>
            </a:r>
            <a:endParaRPr lang="de-DE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1" name="Inhaltsplatzhalter 30"/>
          <p:cNvGraphicFramePr>
            <a:graphicFrameLocks noGrp="1"/>
          </p:cNvGraphicFramePr>
          <p:nvPr>
            <p:ph idx="1"/>
          </p:nvPr>
        </p:nvGraphicFramePr>
        <p:xfrm>
          <a:off x="1043608" y="3861048"/>
          <a:ext cx="3024336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  <a:endParaRPr lang="de-DE" dirty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3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3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4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3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feld 31"/>
          <p:cNvSpPr txBox="1"/>
          <p:nvPr/>
        </p:nvSpPr>
        <p:spPr>
          <a:xfrm>
            <a:off x="179512" y="5877272"/>
            <a:ext cx="12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5 – 9 Jahre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1619672" y="5157192"/>
            <a:ext cx="78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Leukämie</a:t>
            </a:r>
          </a:p>
          <a:p>
            <a:r>
              <a:rPr lang="de-DE" sz="1200" dirty="0" smtClean="0"/>
              <a:t>35,3 %</a:t>
            </a:r>
            <a:endParaRPr lang="de-DE" sz="1200" dirty="0"/>
          </a:p>
        </p:txBody>
      </p:sp>
      <p:sp>
        <p:nvSpPr>
          <p:cNvPr id="45" name="Textfeld 44"/>
          <p:cNvSpPr txBox="1"/>
          <p:nvPr/>
        </p:nvSpPr>
        <p:spPr>
          <a:xfrm>
            <a:off x="1907704" y="4221088"/>
            <a:ext cx="877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Lymphome</a:t>
            </a:r>
          </a:p>
          <a:p>
            <a:r>
              <a:rPr lang="de-DE" sz="1200" dirty="0" smtClean="0"/>
              <a:t>12,6 %</a:t>
            </a:r>
            <a:endParaRPr lang="de-DE" sz="1200" dirty="0"/>
          </a:p>
        </p:txBody>
      </p:sp>
      <p:sp>
        <p:nvSpPr>
          <p:cNvPr id="48" name="Textfeld 47"/>
          <p:cNvSpPr txBox="1"/>
          <p:nvPr/>
        </p:nvSpPr>
        <p:spPr>
          <a:xfrm>
            <a:off x="2699792" y="4653136"/>
            <a:ext cx="103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ZNS-Tumoren</a:t>
            </a:r>
          </a:p>
          <a:p>
            <a:r>
              <a:rPr lang="de-DE" sz="1200" dirty="0" smtClean="0"/>
              <a:t>31,4 %</a:t>
            </a:r>
            <a:endParaRPr lang="de-DE" sz="1200" dirty="0"/>
          </a:p>
        </p:txBody>
      </p:sp>
      <p:grpSp>
        <p:nvGrpSpPr>
          <p:cNvPr id="55" name="Gruppieren 54"/>
          <p:cNvGrpSpPr/>
          <p:nvPr/>
        </p:nvGrpSpPr>
        <p:grpSpPr>
          <a:xfrm>
            <a:off x="4788024" y="3789040"/>
            <a:ext cx="3672408" cy="2664016"/>
            <a:chOff x="5222238" y="1772816"/>
            <a:chExt cx="3561946" cy="2520000"/>
          </a:xfrm>
        </p:grpSpPr>
        <p:grpSp>
          <p:nvGrpSpPr>
            <p:cNvPr id="52" name="Gruppieren 51"/>
            <p:cNvGrpSpPr/>
            <p:nvPr/>
          </p:nvGrpSpPr>
          <p:grpSpPr>
            <a:xfrm>
              <a:off x="5222238" y="1772816"/>
              <a:ext cx="3561946" cy="2520000"/>
              <a:chOff x="5222238" y="1772816"/>
              <a:chExt cx="3561946" cy="2520000"/>
            </a:xfrm>
          </p:grpSpPr>
          <p:graphicFrame>
            <p:nvGraphicFramePr>
              <p:cNvPr id="33" name="Inhaltsplatzhalter 30"/>
              <p:cNvGraphicFramePr>
                <a:graphicFrameLocks/>
              </p:cNvGraphicFramePr>
              <p:nvPr/>
            </p:nvGraphicFramePr>
            <p:xfrm>
              <a:off x="6228184" y="1772816"/>
              <a:ext cx="2556000" cy="252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34" name="Rechteck 33"/>
              <p:cNvSpPr/>
              <p:nvPr/>
            </p:nvSpPr>
            <p:spPr>
              <a:xfrm>
                <a:off x="5222238" y="3748159"/>
                <a:ext cx="13907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</a:rPr>
                  <a:t>10 - 14 Jahre</a:t>
                </a:r>
                <a:endParaRPr lang="de-DE" dirty="0"/>
              </a:p>
            </p:txBody>
          </p:sp>
        </p:grpSp>
        <p:sp>
          <p:nvSpPr>
            <p:cNvPr id="44" name="Textfeld 43"/>
            <p:cNvSpPr txBox="1"/>
            <p:nvPr/>
          </p:nvSpPr>
          <p:spPr>
            <a:xfrm>
              <a:off x="6444208" y="2996952"/>
              <a:ext cx="783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Leukämie</a:t>
              </a:r>
            </a:p>
            <a:p>
              <a:r>
                <a:rPr lang="de-DE" sz="1200" dirty="0" smtClean="0"/>
                <a:t>22,0 %</a:t>
              </a:r>
              <a:endParaRPr lang="de-DE" sz="1200" dirty="0"/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6588224" y="2276872"/>
              <a:ext cx="8776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Lymphome</a:t>
              </a:r>
            </a:p>
            <a:p>
              <a:r>
                <a:rPr lang="de-DE" sz="1200" dirty="0" smtClean="0"/>
                <a:t>20,5 %</a:t>
              </a:r>
              <a:endParaRPr lang="de-DE" sz="1200" dirty="0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7452320" y="2420888"/>
              <a:ext cx="1032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ZNS-Tumoren</a:t>
              </a:r>
            </a:p>
            <a:p>
              <a:r>
                <a:rPr lang="de-DE" sz="1200" dirty="0" smtClean="0"/>
                <a:t>27,0 %</a:t>
              </a:r>
              <a:endParaRPr lang="de-DE" sz="1200" dirty="0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7884368" y="3140968"/>
              <a:ext cx="7737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Knochen-</a:t>
              </a:r>
            </a:p>
            <a:p>
              <a:r>
                <a:rPr lang="de-DE" sz="1200" dirty="0" smtClean="0"/>
                <a:t>Tumoren</a:t>
              </a:r>
            </a:p>
            <a:p>
              <a:r>
                <a:rPr lang="de-DE" sz="1200" dirty="0" smtClean="0"/>
                <a:t>10,0 %</a:t>
              </a:r>
              <a:endParaRPr lang="de-DE" sz="1200" dirty="0"/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107504" y="908720"/>
            <a:ext cx="5616136" cy="2700000"/>
            <a:chOff x="107504" y="908720"/>
            <a:chExt cx="5616136" cy="2700000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107504" y="908720"/>
              <a:ext cx="5616136" cy="2700000"/>
              <a:chOff x="107504" y="908720"/>
              <a:chExt cx="5616136" cy="2700000"/>
            </a:xfrm>
          </p:grpSpPr>
          <p:sp>
            <p:nvSpPr>
              <p:cNvPr id="39" name="Rechteck 38"/>
              <p:cNvSpPr/>
              <p:nvPr/>
            </p:nvSpPr>
            <p:spPr>
              <a:xfrm>
                <a:off x="107504" y="3212976"/>
                <a:ext cx="9188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</a:rPr>
                  <a:t>&lt; 1 Jahr</a:t>
                </a:r>
                <a:endParaRPr lang="de-DE" dirty="0"/>
              </a:p>
            </p:txBody>
          </p:sp>
          <p:graphicFrame>
            <p:nvGraphicFramePr>
              <p:cNvPr id="53" name="Inhaltsplatzhalter 32"/>
              <p:cNvGraphicFramePr>
                <a:graphicFrameLocks noChangeAspect="1"/>
              </p:cNvGraphicFramePr>
              <p:nvPr/>
            </p:nvGraphicFramePr>
            <p:xfrm>
              <a:off x="107504" y="908720"/>
              <a:ext cx="5616136" cy="27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sp>
          <p:nvSpPr>
            <p:cNvPr id="57" name="Textfeld 56"/>
            <p:cNvSpPr txBox="1"/>
            <p:nvPr/>
          </p:nvSpPr>
          <p:spPr>
            <a:xfrm>
              <a:off x="2483768" y="1484784"/>
              <a:ext cx="743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ZNS-</a:t>
              </a:r>
              <a:br>
                <a:rPr lang="de-DE" sz="1200" dirty="0" smtClean="0"/>
              </a:br>
              <a:r>
                <a:rPr lang="de-DE" sz="1200" dirty="0" smtClean="0"/>
                <a:t>Tumoren</a:t>
              </a:r>
            </a:p>
            <a:p>
              <a:r>
                <a:rPr lang="de-DE" sz="1200" dirty="0" smtClean="0"/>
                <a:t>15,6 %</a:t>
              </a:r>
              <a:endParaRPr lang="de-DE" sz="1200" dirty="0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1619672" y="1556792"/>
              <a:ext cx="9178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smtClean="0"/>
                <a:t>Leukämie</a:t>
              </a:r>
            </a:p>
            <a:p>
              <a:r>
                <a:rPr lang="de-DE" sz="1200" dirty="0" smtClean="0"/>
                <a:t>15,7 %</a:t>
              </a:r>
              <a:endParaRPr lang="de-DE" sz="1200" dirty="0"/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4788024" y="980728"/>
            <a:ext cx="3744416" cy="2664016"/>
            <a:chOff x="4788024" y="980728"/>
            <a:chExt cx="3744416" cy="2664016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5652120" y="980728"/>
              <a:ext cx="2880320" cy="2664016"/>
              <a:chOff x="0" y="1628800"/>
              <a:chExt cx="2880320" cy="2664016"/>
            </a:xfrm>
          </p:grpSpPr>
          <p:graphicFrame>
            <p:nvGraphicFramePr>
              <p:cNvPr id="35" name="Inhaltsplatzhalter 30"/>
              <p:cNvGraphicFramePr>
                <a:graphicFrameLocks/>
              </p:cNvGraphicFramePr>
              <p:nvPr/>
            </p:nvGraphicFramePr>
            <p:xfrm>
              <a:off x="0" y="1700808"/>
              <a:ext cx="2880320" cy="25920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41" name="Textfeld 40"/>
              <p:cNvSpPr txBox="1"/>
              <p:nvPr/>
            </p:nvSpPr>
            <p:spPr>
              <a:xfrm>
                <a:off x="1080120" y="1628800"/>
                <a:ext cx="877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/>
                  <a:t>Lymphome</a:t>
                </a:r>
              </a:p>
              <a:p>
                <a:r>
                  <a:rPr lang="de-DE" sz="1200" dirty="0" smtClean="0"/>
                  <a:t>4 %</a:t>
                </a:r>
                <a:endParaRPr lang="de-DE" sz="1200" dirty="0"/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1440160" y="2276872"/>
                <a:ext cx="1032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/>
                  <a:t>ZNS-Tumoren</a:t>
                </a:r>
              </a:p>
              <a:p>
                <a:r>
                  <a:rPr lang="de-DE" sz="1200" dirty="0" smtClean="0"/>
                  <a:t>21,9 %</a:t>
                </a:r>
                <a:endParaRPr lang="de-DE" sz="1200" dirty="0"/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395536" y="2780928"/>
                <a:ext cx="783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/>
                  <a:t>Leukämie</a:t>
                </a:r>
              </a:p>
              <a:p>
                <a:r>
                  <a:rPr lang="de-DE" sz="1200" dirty="0" smtClean="0"/>
                  <a:t>42,5 %</a:t>
                </a:r>
                <a:endParaRPr lang="de-DE" sz="1200" dirty="0"/>
              </a:p>
            </p:txBody>
          </p:sp>
        </p:grpSp>
        <p:sp>
          <p:nvSpPr>
            <p:cNvPr id="59" name="Rechteck 58"/>
            <p:cNvSpPr/>
            <p:nvPr/>
          </p:nvSpPr>
          <p:spPr>
            <a:xfrm>
              <a:off x="4788024" y="3140968"/>
              <a:ext cx="12016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1 – 4 Jahre</a:t>
              </a: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1">
        <p:bldAsOne/>
      </p:bldGraphic>
      <p:bldP spid="32" grpId="0"/>
      <p:bldP spid="40" grpId="0"/>
      <p:bldP spid="45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Überlebensraten Kinder &lt; 15 Jahre:</a:t>
            </a:r>
            <a:endParaRPr lang="de-DE" sz="2800" b="1" dirty="0">
              <a:solidFill>
                <a:srgbClr val="FF0000"/>
              </a:solidFill>
            </a:endParaRPr>
          </a:p>
        </p:txBody>
      </p:sp>
      <p:sp>
        <p:nvSpPr>
          <p:cNvPr id="30" name="Fußzeilenplatzhalt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Daten Deutsches Kinderkrebsregister</a:t>
            </a:r>
            <a:endParaRPr lang="de-DE" dirty="0"/>
          </a:p>
        </p:txBody>
      </p:sp>
      <p:grpSp>
        <p:nvGrpSpPr>
          <p:cNvPr id="3" name="Gruppieren 3"/>
          <p:cNvGrpSpPr/>
          <p:nvPr/>
        </p:nvGrpSpPr>
        <p:grpSpPr>
          <a:xfrm>
            <a:off x="1" y="0"/>
            <a:ext cx="9144000" cy="476672"/>
            <a:chOff x="72008" y="0"/>
            <a:chExt cx="9144000" cy="476672"/>
          </a:xfrm>
        </p:grpSpPr>
        <p:grpSp>
          <p:nvGrpSpPr>
            <p:cNvPr id="4" name="Gruppieren 37"/>
            <p:cNvGrpSpPr/>
            <p:nvPr/>
          </p:nvGrpSpPr>
          <p:grpSpPr>
            <a:xfrm>
              <a:off x="72008" y="0"/>
              <a:ext cx="1511152" cy="476672"/>
              <a:chOff x="540568" y="0"/>
              <a:chExt cx="1511152" cy="476672"/>
            </a:xfrm>
          </p:grpSpPr>
          <p:pic>
            <p:nvPicPr>
              <p:cNvPr id="25" name="Grafik 24"/>
              <p:cNvPicPr/>
              <p:nvPr/>
            </p:nvPicPr>
            <p:blipFill>
              <a:blip r:embed="rId2" cstate="print"/>
              <a:srcRect l="8676" t="-1" r="79781" b="-14778"/>
              <a:stretch>
                <a:fillRect/>
              </a:stretch>
            </p:blipFill>
            <p:spPr bwMode="auto">
              <a:xfrm>
                <a:off x="540568" y="0"/>
                <a:ext cx="1151112" cy="476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7" name="Grafik 2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Rechteck 2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uppieren 38"/>
            <p:cNvGrpSpPr/>
            <p:nvPr/>
          </p:nvGrpSpPr>
          <p:grpSpPr>
            <a:xfrm>
              <a:off x="1619672" y="0"/>
              <a:ext cx="2051720" cy="476672"/>
              <a:chOff x="0" y="0"/>
              <a:chExt cx="2051720" cy="476672"/>
            </a:xfrm>
          </p:grpSpPr>
          <p:pic>
            <p:nvPicPr>
              <p:cNvPr id="20" name="Grafik 1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22" name="Grafik 2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Rechteck 2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2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8" name="Gruppieren 44"/>
            <p:cNvGrpSpPr/>
            <p:nvPr/>
          </p:nvGrpSpPr>
          <p:grpSpPr>
            <a:xfrm>
              <a:off x="3707904" y="0"/>
              <a:ext cx="2051720" cy="476672"/>
              <a:chOff x="0" y="0"/>
              <a:chExt cx="2051720" cy="476672"/>
            </a:xfrm>
          </p:grpSpPr>
          <p:pic>
            <p:nvPicPr>
              <p:cNvPr id="15" name="Grafik 14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7" name="Grafik 16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Rechteck 17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9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16" name="Gruppieren 50"/>
            <p:cNvGrpSpPr/>
            <p:nvPr/>
          </p:nvGrpSpPr>
          <p:grpSpPr>
            <a:xfrm>
              <a:off x="5796136" y="0"/>
              <a:ext cx="2051720" cy="476672"/>
              <a:chOff x="0" y="0"/>
              <a:chExt cx="2051720" cy="476672"/>
            </a:xfrm>
          </p:grpSpPr>
          <p:pic>
            <p:nvPicPr>
              <p:cNvPr id="10" name="Grafik 9"/>
              <p:cNvPicPr/>
              <p:nvPr/>
            </p:nvPicPr>
            <p:blipFill>
              <a:blip r:embed="rId2" cstate="print"/>
              <a:srcRect l="3255" t="-1" r="79781" b="2561"/>
              <a:stretch>
                <a:fillRect/>
              </a:stretch>
            </p:blipFill>
            <p:spPr bwMode="auto">
              <a:xfrm>
                <a:off x="0" y="0"/>
                <a:ext cx="1691680" cy="404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uppieren 30"/>
              <p:cNvGrpSpPr/>
              <p:nvPr/>
            </p:nvGrpSpPr>
            <p:grpSpPr>
              <a:xfrm>
                <a:off x="1763688" y="0"/>
                <a:ext cx="288032" cy="476672"/>
                <a:chOff x="2843808" y="1628800"/>
                <a:chExt cx="3316228" cy="4497705"/>
              </a:xfrm>
            </p:grpSpPr>
            <p:pic>
              <p:nvPicPr>
                <p:cNvPr id="12" name="Grafik 11" descr="F:\T-Shirt\Luftpolizei (1).jpg"/>
                <p:cNvPicPr/>
                <p:nvPr/>
              </p:nvPicPr>
              <p:blipFill>
                <a:blip r:embed="rId3" cstate="print"/>
                <a:srcRect l="15983"/>
                <a:stretch>
                  <a:fillRect/>
                </a:stretch>
              </p:blipFill>
              <p:spPr bwMode="auto">
                <a:xfrm>
                  <a:off x="3131840" y="1628800"/>
                  <a:ext cx="3028196" cy="44977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hteck 12"/>
                <p:cNvSpPr/>
                <p:nvPr/>
              </p:nvSpPr>
              <p:spPr>
                <a:xfrm>
                  <a:off x="3059832" y="1700808"/>
                  <a:ext cx="720080" cy="15121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14" name="Picture 2" descr="Bildergebnis für fastjekt autoinjektor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5280" t="3024" r="34480" b="3233"/>
                <a:stretch>
                  <a:fillRect/>
                </a:stretch>
              </p:blipFill>
              <p:spPr bwMode="auto">
                <a:xfrm>
                  <a:off x="2843808" y="2204864"/>
                  <a:ext cx="432048" cy="2232248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9" name="Grafik 8"/>
            <p:cNvPicPr/>
            <p:nvPr/>
          </p:nvPicPr>
          <p:blipFill>
            <a:blip r:embed="rId2" cstate="print"/>
            <a:srcRect l="3255" t="-1" r="82669" b="-14778"/>
            <a:stretch>
              <a:fillRect/>
            </a:stretch>
          </p:blipFill>
          <p:spPr bwMode="auto">
            <a:xfrm>
              <a:off x="7812360" y="0"/>
              <a:ext cx="1403648" cy="476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Inhaltsplatzhalter 3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400" dirty="0" smtClean="0"/>
          </a:p>
          <a:p>
            <a:endParaRPr lang="de-DE" sz="2400" dirty="0"/>
          </a:p>
        </p:txBody>
      </p:sp>
      <p:pic>
        <p:nvPicPr>
          <p:cNvPr id="31" name="Grafik 30"/>
          <p:cNvPicPr/>
          <p:nvPr/>
        </p:nvPicPr>
        <p:blipFill>
          <a:blip r:embed="rId5" cstate="print"/>
          <a:srcRect l="10447" t="44104" r="76682" b="29991"/>
          <a:stretch>
            <a:fillRect/>
          </a:stretch>
        </p:blipFill>
        <p:spPr bwMode="auto">
          <a:xfrm>
            <a:off x="1187624" y="1340768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1443</Words>
  <Application>Microsoft Office PowerPoint</Application>
  <PresentationFormat>Bildschirmpräsentation (4:3)</PresentationFormat>
  <Paragraphs>696</Paragraphs>
  <Slides>75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75</vt:i4>
      </vt:variant>
    </vt:vector>
  </HeadingPairs>
  <TitlesOfParts>
    <vt:vector size="82" baseType="lpstr">
      <vt:lpstr>Arial</vt:lpstr>
      <vt:lpstr>Brush Script MT</vt:lpstr>
      <vt:lpstr>Calibri</vt:lpstr>
      <vt:lpstr>Symbol</vt:lpstr>
      <vt:lpstr>Wingdings</vt:lpstr>
      <vt:lpstr>Larissa-Design</vt:lpstr>
      <vt:lpstr>Document</vt:lpstr>
      <vt:lpstr>Krebs bei Kindern - und dann? </vt:lpstr>
      <vt:lpstr>Krebs bei Kindern - und dann? </vt:lpstr>
      <vt:lpstr>Häufigkeiten von Krebserkrankungen bei Kindern und Jugendlichen unter 18 Jahren</vt:lpstr>
      <vt:lpstr>Häufigkeiten von Krebserkrankungen bei Kindern und Jugendlichen unter 18 Jahren  2016 </vt:lpstr>
      <vt:lpstr>Häufigkeiten von Krebserkrankungen bei Kindern und Jugendlichen unter 18 Jahren </vt:lpstr>
      <vt:lpstr>Häufigkeiten von Krebserkrankungen bei Kindern und Jugendlichen unter 18 Jahren  2016</vt:lpstr>
      <vt:lpstr>Relative Häufigkeiten 2009 – 2016 0 – 17 Jahre</vt:lpstr>
      <vt:lpstr>Relative Häufigkeiten 2009 – 2016</vt:lpstr>
      <vt:lpstr>Überlebensraten Kinder &lt; 15 Jahre:</vt:lpstr>
      <vt:lpstr>Überlebensraten 15 Jahre nach Erkrankungsbeginn Kinder &lt; 15 Jahre:</vt:lpstr>
      <vt:lpstr>Überlebensraten </vt:lpstr>
      <vt:lpstr>Krebs bei Kindern - und dann? </vt:lpstr>
      <vt:lpstr>Krebs bei Kindern   Welche Ursachen gibt es?</vt:lpstr>
      <vt:lpstr>Ursachen – diskutiert werden…</vt:lpstr>
      <vt:lpstr>Ursachen – diskutiert werden…</vt:lpstr>
      <vt:lpstr>PowerPoint-Präsentation</vt:lpstr>
      <vt:lpstr>Ursachen – diskutiert werden …</vt:lpstr>
      <vt:lpstr>Krebs bei Kindern - und dann? </vt:lpstr>
      <vt:lpstr>Therapeutische Möglichkeiten</vt:lpstr>
      <vt:lpstr>Therapeutische Möglichkeiten</vt:lpstr>
      <vt:lpstr>Chemotherapie (allein oder als adjuvante Therapie)</vt:lpstr>
      <vt:lpstr>Chemotherapie – Nebenwirkungen: akut oder chronisch</vt:lpstr>
      <vt:lpstr>PowerPoint-Präsentation</vt:lpstr>
      <vt:lpstr>Strahlentherapie</vt:lpstr>
      <vt:lpstr>Chirurgische Therapie</vt:lpstr>
      <vt:lpstr>Stammzelltransplantation:  autolog  –  allogen        (vom Patienten)                          (von anderen Menschen)</vt:lpstr>
      <vt:lpstr>Antikörper-Therapie</vt:lpstr>
      <vt:lpstr>Andere Immunologische Therapien und Forschungsansätze</vt:lpstr>
      <vt:lpstr>Unterstützende Therapien</vt:lpstr>
      <vt:lpstr>Therapieoptimierungsstudien  (Gesellschaft für Pädiatrische Onkologie und Hämatologie)</vt:lpstr>
      <vt:lpstr>Krebs bei Kindern - und dann?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Nephroblastom (Wilmstumor)</vt:lpstr>
      <vt:lpstr>PowerPoint-Präsentation</vt:lpstr>
      <vt:lpstr>Diagnostik</vt:lpstr>
      <vt:lpstr>PowerPoint-Präsentation</vt:lpstr>
      <vt:lpstr>PowerPoint-Präsentation</vt:lpstr>
      <vt:lpstr>PowerPoint-Präsentation</vt:lpstr>
      <vt:lpstr>Wilmstumor </vt:lpstr>
      <vt:lpstr>Wilmstumor</vt:lpstr>
      <vt:lpstr>Wilmstumor</vt:lpstr>
      <vt:lpstr>Krebs bei Kindern - und dann? </vt:lpstr>
      <vt:lpstr>Psychosoziales Umfeld</vt:lpstr>
      <vt:lpstr>Psychosoziales Umfeld</vt:lpstr>
      <vt:lpstr>Psychosoziales Umfeld</vt:lpstr>
      <vt:lpstr>Psychosoziales Umfeld</vt:lpstr>
      <vt:lpstr>Psychosoziales Umfeld</vt:lpstr>
      <vt:lpstr>Psychosoziales Umfeld</vt:lpstr>
      <vt:lpstr>Psychosoziales Umfeld</vt:lpstr>
      <vt:lpstr>Psychosoziales Umfeld</vt:lpstr>
      <vt:lpstr>Krebs bei Kindern - und dann? </vt:lpstr>
      <vt:lpstr>Das weitere Leben …</vt:lpstr>
      <vt:lpstr>www.kinderkrebsinfo.de   www.kinderkrebsregister.de</vt:lpstr>
      <vt:lpstr>PowerPoint-Präsentation</vt:lpstr>
      <vt:lpstr>Überschrift</vt:lpstr>
      <vt:lpstr>Überschrift</vt:lpstr>
      <vt:lpstr>Psychosoziales Umfeld</vt:lpstr>
      <vt:lpstr>Überschrift</vt:lpstr>
      <vt:lpstr>Überschrift</vt:lpstr>
      <vt:lpstr>Überschrift</vt:lpstr>
      <vt:lpstr>Überschrift</vt:lpstr>
      <vt:lpstr>PowerPoint-Präsentation</vt:lpstr>
      <vt:lpstr>Überschrift</vt:lpstr>
      <vt:lpstr>Relative Häufigkeiten 2009 – 2016 &lt; 1 Jahr</vt:lpstr>
      <vt:lpstr>Relative Häufigkeiten 2009 – 2016 0 – 17 Jahre</vt:lpstr>
      <vt:lpstr>Relative Häufigkeiten 2009 – 2016 1 – 4 Jahre</vt:lpstr>
      <vt:lpstr>Relative Häufigkeiten 2009 – 2016 5 – 9 Jahre</vt:lpstr>
      <vt:lpstr>Relative Häufigkeiten 2009 – 2016 10 - 14 Jahre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Häufigkeiten von Krebserkrankungen bei Kindern und Jugendlichen unter 18 Jahren</dc:title>
  <dc:creator>Elisabeth</dc:creator>
  <cp:lastModifiedBy>CRM3205</cp:lastModifiedBy>
  <cp:revision>11</cp:revision>
  <dcterms:created xsi:type="dcterms:W3CDTF">2018-10-20T12:30:19Z</dcterms:created>
  <dcterms:modified xsi:type="dcterms:W3CDTF">2018-11-20T08:05:40Z</dcterms:modified>
</cp:coreProperties>
</file>